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0"/>
  </p:notesMasterIdLst>
  <p:handoutMasterIdLst>
    <p:handoutMasterId r:id="rId41"/>
  </p:handoutMasterIdLst>
  <p:sldIdLst>
    <p:sldId id="307" r:id="rId4"/>
    <p:sldId id="461" r:id="rId5"/>
    <p:sldId id="462" r:id="rId6"/>
    <p:sldId id="386" r:id="rId7"/>
    <p:sldId id="429" r:id="rId8"/>
    <p:sldId id="430" r:id="rId9"/>
    <p:sldId id="431" r:id="rId10"/>
    <p:sldId id="432" r:id="rId11"/>
    <p:sldId id="400" r:id="rId12"/>
    <p:sldId id="403" r:id="rId13"/>
    <p:sldId id="404" r:id="rId14"/>
    <p:sldId id="405" r:id="rId15"/>
    <p:sldId id="406" r:id="rId16"/>
    <p:sldId id="407" r:id="rId17"/>
    <p:sldId id="408" r:id="rId18"/>
    <p:sldId id="409" r:id="rId19"/>
    <p:sldId id="410" r:id="rId20"/>
    <p:sldId id="411" r:id="rId21"/>
    <p:sldId id="412" r:id="rId22"/>
    <p:sldId id="413" r:id="rId23"/>
    <p:sldId id="414" r:id="rId24"/>
    <p:sldId id="415" r:id="rId25"/>
    <p:sldId id="416" r:id="rId26"/>
    <p:sldId id="417" r:id="rId27"/>
    <p:sldId id="418" r:id="rId28"/>
    <p:sldId id="419" r:id="rId29"/>
    <p:sldId id="420" r:id="rId30"/>
    <p:sldId id="421" r:id="rId31"/>
    <p:sldId id="422" r:id="rId32"/>
    <p:sldId id="423" r:id="rId33"/>
    <p:sldId id="424" r:id="rId34"/>
    <p:sldId id="425" r:id="rId35"/>
    <p:sldId id="426" r:id="rId36"/>
    <p:sldId id="427" r:id="rId37"/>
    <p:sldId id="428" r:id="rId38"/>
    <p:sldId id="460" r:id="rId39"/>
  </p:sldIdLst>
  <p:sldSz cx="9144000" cy="6858000" type="screen4x3"/>
  <p:notesSz cx="6858000" cy="9144000"/>
  <p:custDataLst>
    <p:tags r:id="rId45"/>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66FF33"/>
    <a:srgbClr val="9933FF"/>
    <a:srgbClr val="008080"/>
    <a:srgbClr val="CCCC00"/>
    <a:srgbClr val="0000CC"/>
    <a:srgbClr val="99FF99"/>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6745"/>
    <p:restoredTop sz="94660"/>
  </p:normalViewPr>
  <p:slideViewPr>
    <p:cSldViewPr snapToGrid="0" snapToObjects="1" showGuides="1">
      <p:cViewPr>
        <p:scale>
          <a:sx n="66" d="100"/>
          <a:sy n="66" d="100"/>
        </p:scale>
        <p:origin x="-294" y="-306"/>
      </p:cViewPr>
      <p:guideLst>
        <p:guide orient="horz" pos="2160"/>
        <p:guide pos="286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29.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5.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16.wmf"/><Relationship Id="rId3" Type="http://schemas.openxmlformats.org/officeDocument/2006/relationships/image" Target="../media/image15.png"/><Relationship Id="rId2" Type="http://schemas.openxmlformats.org/officeDocument/2006/relationships/image" Target="../media/image14.wmf"/><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0770" name="页眉占位符 160769"/>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160771" name="日期占位符 160770"/>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160772" name="幻灯片图像占位符 160771"/>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60773" name="文本占位符 160772"/>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0774" name="页脚占位符 160773"/>
          <p:cNvSpPr>
            <a:spLocks noGrp="1"/>
          </p:cNvSpPr>
          <p:nvPr>
            <p:ph type="ftr" sz="quarter" idx="4"/>
          </p:nvPr>
        </p:nvSpPr>
        <p:spPr>
          <a:xfrm>
            <a:off x="0" y="8685213"/>
            <a:ext cx="2971800" cy="457200"/>
          </a:xfrm>
          <a:prstGeom prst="rect">
            <a:avLst/>
          </a:prstGeom>
          <a:noFill/>
          <a:ln w="9525">
            <a:noFill/>
          </a:ln>
        </p:spPr>
        <p:txBody>
          <a:bodyPr anchor="b" anchorCtr="0"/>
          <a:p>
            <a:pPr lvl="0"/>
            <a:endParaRPr lang="zh-CN" altLang="en-US" sz="1200" dirty="0"/>
          </a:p>
        </p:txBody>
      </p:sp>
      <p:sp>
        <p:nvSpPr>
          <p:cNvPr id="160775" name="灯片编号占位符 160774"/>
          <p:cNvSpPr>
            <a:spLocks noGrp="1"/>
          </p:cNvSpPr>
          <p:nvPr>
            <p:ph type="sldNum" sz="quarter" idx="5"/>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253954" name="组合 253953"/>
          <p:cNvGrpSpPr/>
          <p:nvPr/>
        </p:nvGrpSpPr>
        <p:grpSpPr>
          <a:xfrm>
            <a:off x="0" y="2438400"/>
            <a:ext cx="9009063" cy="1052513"/>
            <a:chOff x="0" y="1536"/>
            <a:chExt cx="5675" cy="663"/>
          </a:xfrm>
        </p:grpSpPr>
        <p:grpSp>
          <p:nvGrpSpPr>
            <p:cNvPr id="253955" name="组合 253954"/>
            <p:cNvGrpSpPr/>
            <p:nvPr/>
          </p:nvGrpSpPr>
          <p:grpSpPr>
            <a:xfrm>
              <a:off x="183" y="1604"/>
              <a:ext cx="448" cy="299"/>
              <a:chOff x="720" y="336"/>
              <a:chExt cx="624" cy="432"/>
            </a:xfrm>
          </p:grpSpPr>
          <p:sp>
            <p:nvSpPr>
              <p:cNvPr id="253956" name="矩形 253955"/>
              <p:cNvSpPr/>
              <p:nvPr/>
            </p:nvSpPr>
            <p:spPr>
              <a:xfrm>
                <a:off x="720" y="336"/>
                <a:ext cx="384" cy="432"/>
              </a:xfrm>
              <a:prstGeom prst="rect">
                <a:avLst/>
              </a:prstGeom>
              <a:solidFill>
                <a:schemeClr val="folHlink"/>
              </a:solidFill>
              <a:ln w="9525">
                <a:noFill/>
              </a:ln>
            </p:spPr>
            <p:txBody>
              <a:bodyPr/>
              <a:p>
                <a:endParaRPr lang="zh-CN" altLang="en-US"/>
              </a:p>
            </p:txBody>
          </p:sp>
          <p:sp>
            <p:nvSpPr>
              <p:cNvPr id="253957" name="矩形 253956"/>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253958" name="组合 253957"/>
            <p:cNvGrpSpPr/>
            <p:nvPr/>
          </p:nvGrpSpPr>
          <p:grpSpPr>
            <a:xfrm>
              <a:off x="261" y="1870"/>
              <a:ext cx="465" cy="299"/>
              <a:chOff x="912" y="2640"/>
              <a:chExt cx="672" cy="432"/>
            </a:xfrm>
          </p:grpSpPr>
          <p:sp>
            <p:nvSpPr>
              <p:cNvPr id="253959" name="矩形 253958"/>
              <p:cNvSpPr/>
              <p:nvPr/>
            </p:nvSpPr>
            <p:spPr>
              <a:xfrm>
                <a:off x="912" y="2640"/>
                <a:ext cx="384" cy="432"/>
              </a:xfrm>
              <a:prstGeom prst="rect">
                <a:avLst/>
              </a:prstGeom>
              <a:solidFill>
                <a:schemeClr val="accent2"/>
              </a:solidFill>
              <a:ln w="9525">
                <a:noFill/>
              </a:ln>
            </p:spPr>
            <p:txBody>
              <a:bodyPr/>
              <a:p>
                <a:endParaRPr lang="zh-CN" altLang="en-US"/>
              </a:p>
            </p:txBody>
          </p:sp>
          <p:sp>
            <p:nvSpPr>
              <p:cNvPr id="253960" name="矩形 253959"/>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p>
                <a:endParaRPr lang="zh-CN" altLang="en-US"/>
              </a:p>
            </p:txBody>
          </p:sp>
        </p:grpSp>
        <p:sp>
          <p:nvSpPr>
            <p:cNvPr id="253961" name="矩形 253960"/>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p>
              <a:endParaRPr lang="zh-CN" altLang="en-US"/>
            </a:p>
          </p:txBody>
        </p:sp>
        <p:sp>
          <p:nvSpPr>
            <p:cNvPr id="253962" name="矩形 253961"/>
            <p:cNvSpPr/>
            <p:nvPr/>
          </p:nvSpPr>
          <p:spPr>
            <a:xfrm>
              <a:off x="400" y="1536"/>
              <a:ext cx="20" cy="663"/>
            </a:xfrm>
            <a:prstGeom prst="rect">
              <a:avLst/>
            </a:prstGeom>
            <a:solidFill>
              <a:schemeClr val="bg2"/>
            </a:solidFill>
            <a:ln w="9525">
              <a:noFill/>
            </a:ln>
          </p:spPr>
          <p:txBody>
            <a:bodyPr/>
            <a:p>
              <a:endParaRPr lang="zh-CN" altLang="en-US"/>
            </a:p>
          </p:txBody>
        </p:sp>
        <p:sp>
          <p:nvSpPr>
            <p:cNvPr id="253963" name="矩形 253962"/>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grpSp>
      <p:sp>
        <p:nvSpPr>
          <p:cNvPr id="253964" name="标题 253963"/>
          <p:cNvSpPr>
            <a:spLocks noGrp="1"/>
          </p:cNvSpPr>
          <p:nvPr>
            <p:ph type="ctrTitle"/>
          </p:nvPr>
        </p:nvSpPr>
        <p:spPr>
          <a:xfrm>
            <a:off x="990600" y="1828800"/>
            <a:ext cx="7772400" cy="1143000"/>
          </a:xfrm>
          <a:prstGeom prst="rect">
            <a:avLst/>
          </a:prstGeom>
          <a:noFill/>
          <a:ln w="9525">
            <a:noFill/>
          </a:ln>
        </p:spPr>
        <p:txBody>
          <a:bodyPr anchor="b" anchorCtr="0"/>
          <a:lstStyle>
            <a:lvl1pPr lvl="0">
              <a:buClrTx/>
              <a:buSzTx/>
              <a:buFontTx/>
              <a:defRPr/>
            </a:lvl1pPr>
          </a:lstStyle>
          <a:p>
            <a:pPr lvl="0"/>
            <a:r>
              <a:rPr lang="zh-CN" altLang="en-US" dirty="0"/>
              <a:t>单击此处编辑母版标题样式</a:t>
            </a:r>
            <a:endParaRPr lang="zh-CN" altLang="en-US" dirty="0"/>
          </a:p>
        </p:txBody>
      </p:sp>
      <p:sp>
        <p:nvSpPr>
          <p:cNvPr id="253965" name="副标题 253964"/>
          <p:cNvSpPr>
            <a:spLocks noGrp="1"/>
          </p:cNvSpPr>
          <p:nvPr>
            <p:ph type="subTitle" idx="1"/>
          </p:nvPr>
        </p:nvSpPr>
        <p:spPr>
          <a:xfrm>
            <a:off x="1371600" y="3886200"/>
            <a:ext cx="6400800" cy="1752600"/>
          </a:xfrm>
          <a:prstGeom prst="rect">
            <a:avLst/>
          </a:prstGeom>
          <a:noFill/>
          <a:ln w="9525">
            <a:noFill/>
          </a:ln>
        </p:spPr>
        <p:txBody>
          <a:bodyPr anchor="t" anchorCtr="0"/>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253966" name="日期占位符 253965"/>
          <p:cNvSpPr>
            <a:spLocks noGrp="1"/>
          </p:cNvSpPr>
          <p:nvPr>
            <p:ph type="dt" sz="half" idx="2"/>
          </p:nvPr>
        </p:nvSpPr>
        <p:spPr>
          <a:xfrm>
            <a:off x="990600" y="6248400"/>
            <a:ext cx="1905000" cy="457200"/>
          </a:xfrm>
          <a:prstGeom prst="rect">
            <a:avLst/>
          </a:prstGeom>
          <a:noFill/>
          <a:ln w="9525">
            <a:noFill/>
          </a:ln>
        </p:spPr>
        <p:txBody>
          <a:bodyPr anchor="b" anchorCtr="0"/>
          <a:lstStyle>
            <a:lvl1pPr>
              <a:defRPr sz="1400">
                <a:solidFill>
                  <a:schemeClr val="bg2"/>
                </a:solidFill>
                <a:latin typeface="Tahoma" panose="020B0604030504040204" pitchFamily="34" charset="0"/>
              </a:defRPr>
            </a:lvl1pPr>
          </a:lstStyle>
          <a:p>
            <a:endParaRPr lang="zh-CN" altLang="en-US" dirty="0">
              <a:latin typeface="Times New Roman" panose="02020603050405020304" pitchFamily="18" charset="0"/>
              <a:ea typeface="宋体" panose="02010600030101010101" pitchFamily="2" charset="-122"/>
            </a:endParaRPr>
          </a:p>
        </p:txBody>
      </p:sp>
      <p:sp>
        <p:nvSpPr>
          <p:cNvPr id="253967" name="页脚占位符 253966"/>
          <p:cNvSpPr>
            <a:spLocks noGrp="1"/>
          </p:cNvSpPr>
          <p:nvPr>
            <p:ph type="ftr" sz="quarter" idx="3"/>
          </p:nvPr>
        </p:nvSpPr>
        <p:spPr>
          <a:xfrm>
            <a:off x="3429000" y="6248400"/>
            <a:ext cx="2895600" cy="457200"/>
          </a:xfrm>
          <a:prstGeom prst="rect">
            <a:avLst/>
          </a:prstGeom>
          <a:noFill/>
          <a:ln w="9525">
            <a:noFill/>
          </a:ln>
        </p:spPr>
        <p:txBody>
          <a:bodyPr anchor="b" anchorCtr="0"/>
          <a:lstStyle>
            <a:lvl1pPr algn="ctr">
              <a:defRPr sz="1400">
                <a:solidFill>
                  <a:schemeClr val="bg2"/>
                </a:solidFill>
                <a:latin typeface="Tahoma" panose="020B0604030504040204" pitchFamily="34" charset="0"/>
              </a:defRPr>
            </a:lvl1pPr>
          </a:lstStyle>
          <a:p>
            <a:endParaRPr lang="zh-CN" altLang="en-US" dirty="0">
              <a:ea typeface="宋体" panose="02010600030101010101" pitchFamily="2" charset="-122"/>
            </a:endParaRPr>
          </a:p>
        </p:txBody>
      </p:sp>
      <p:sp>
        <p:nvSpPr>
          <p:cNvPr id="253968" name="灯片编号占位符 253967"/>
          <p:cNvSpPr>
            <a:spLocks noGrp="1"/>
          </p:cNvSpPr>
          <p:nvPr>
            <p:ph type="sldNum" sz="quarter" idx="4"/>
          </p:nvPr>
        </p:nvSpPr>
        <p:spPr>
          <a:xfrm>
            <a:off x="6858000" y="6248400"/>
            <a:ext cx="1905000" cy="457200"/>
          </a:xfrm>
          <a:prstGeom prst="rect">
            <a:avLst/>
          </a:prstGeom>
          <a:noFill/>
          <a:ln w="9525">
            <a:noFill/>
          </a:ln>
        </p:spPr>
        <p:txBody>
          <a:bodyPr anchor="b" anchorCtr="0"/>
          <a:lstStyle>
            <a:lvl1pPr algn="r">
              <a:defRPr sz="1400">
                <a:solidFill>
                  <a:schemeClr val="bg2"/>
                </a:solidFill>
                <a:latin typeface="Tahoma" panose="020B0604030504040204" pitchFamily="34" charset="0"/>
              </a:defRPr>
            </a:lvl1pPr>
          </a:lstStyle>
          <a:p>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617538"/>
            <a:ext cx="5740009" cy="55149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253954" name="组合 253953"/>
          <p:cNvGrpSpPr/>
          <p:nvPr/>
        </p:nvGrpSpPr>
        <p:grpSpPr>
          <a:xfrm>
            <a:off x="0" y="2438400"/>
            <a:ext cx="9009063" cy="1052513"/>
            <a:chOff x="0" y="1536"/>
            <a:chExt cx="5675" cy="663"/>
          </a:xfrm>
        </p:grpSpPr>
        <p:grpSp>
          <p:nvGrpSpPr>
            <p:cNvPr id="253955" name="组合 253954"/>
            <p:cNvGrpSpPr/>
            <p:nvPr/>
          </p:nvGrpSpPr>
          <p:grpSpPr>
            <a:xfrm>
              <a:off x="183" y="1604"/>
              <a:ext cx="448" cy="299"/>
              <a:chOff x="720" y="336"/>
              <a:chExt cx="624" cy="432"/>
            </a:xfrm>
          </p:grpSpPr>
          <p:sp>
            <p:nvSpPr>
              <p:cNvPr id="253956" name="矩形 253955"/>
              <p:cNvSpPr/>
              <p:nvPr/>
            </p:nvSpPr>
            <p:spPr>
              <a:xfrm>
                <a:off x="720" y="336"/>
                <a:ext cx="384" cy="432"/>
              </a:xfrm>
              <a:prstGeom prst="rect">
                <a:avLst/>
              </a:prstGeom>
              <a:solidFill>
                <a:schemeClr val="folHlink"/>
              </a:solidFill>
              <a:ln w="9525">
                <a:noFill/>
              </a:ln>
            </p:spPr>
            <p:txBody>
              <a:bodyPr/>
              <a:p>
                <a:endParaRPr lang="zh-CN" altLang="en-US"/>
              </a:p>
            </p:txBody>
          </p:sp>
          <p:sp>
            <p:nvSpPr>
              <p:cNvPr id="253957" name="矩形 253956"/>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253958" name="组合 253957"/>
            <p:cNvGrpSpPr/>
            <p:nvPr/>
          </p:nvGrpSpPr>
          <p:grpSpPr>
            <a:xfrm>
              <a:off x="261" y="1870"/>
              <a:ext cx="465" cy="299"/>
              <a:chOff x="912" y="2640"/>
              <a:chExt cx="672" cy="432"/>
            </a:xfrm>
          </p:grpSpPr>
          <p:sp>
            <p:nvSpPr>
              <p:cNvPr id="253959" name="矩形 253958"/>
              <p:cNvSpPr/>
              <p:nvPr/>
            </p:nvSpPr>
            <p:spPr>
              <a:xfrm>
                <a:off x="912" y="2640"/>
                <a:ext cx="384" cy="432"/>
              </a:xfrm>
              <a:prstGeom prst="rect">
                <a:avLst/>
              </a:prstGeom>
              <a:solidFill>
                <a:schemeClr val="accent2"/>
              </a:solidFill>
              <a:ln w="9525">
                <a:noFill/>
              </a:ln>
            </p:spPr>
            <p:txBody>
              <a:bodyPr/>
              <a:p>
                <a:endParaRPr lang="zh-CN" altLang="en-US"/>
              </a:p>
            </p:txBody>
          </p:sp>
          <p:sp>
            <p:nvSpPr>
              <p:cNvPr id="253960" name="矩形 253959"/>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p>
                <a:endParaRPr lang="zh-CN" altLang="en-US"/>
              </a:p>
            </p:txBody>
          </p:sp>
        </p:grpSp>
        <p:sp>
          <p:nvSpPr>
            <p:cNvPr id="253961" name="矩形 253960"/>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p>
              <a:endParaRPr lang="zh-CN" altLang="en-US"/>
            </a:p>
          </p:txBody>
        </p:sp>
        <p:sp>
          <p:nvSpPr>
            <p:cNvPr id="253962" name="矩形 253961"/>
            <p:cNvSpPr/>
            <p:nvPr/>
          </p:nvSpPr>
          <p:spPr>
            <a:xfrm>
              <a:off x="400" y="1536"/>
              <a:ext cx="20" cy="663"/>
            </a:xfrm>
            <a:prstGeom prst="rect">
              <a:avLst/>
            </a:prstGeom>
            <a:solidFill>
              <a:schemeClr val="bg2"/>
            </a:solidFill>
            <a:ln w="9525">
              <a:noFill/>
            </a:ln>
          </p:spPr>
          <p:txBody>
            <a:bodyPr/>
            <a:p>
              <a:endParaRPr lang="zh-CN" altLang="en-US"/>
            </a:p>
          </p:txBody>
        </p:sp>
        <p:sp>
          <p:nvSpPr>
            <p:cNvPr id="253963" name="矩形 253962"/>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grpSp>
      <p:sp>
        <p:nvSpPr>
          <p:cNvPr id="253964" name="标题 253963"/>
          <p:cNvSpPr>
            <a:spLocks noGrp="1"/>
          </p:cNvSpPr>
          <p:nvPr>
            <p:ph type="ctrTitle"/>
          </p:nvPr>
        </p:nvSpPr>
        <p:spPr>
          <a:xfrm>
            <a:off x="990600" y="1828800"/>
            <a:ext cx="7772400" cy="1143000"/>
          </a:xfrm>
          <a:prstGeom prst="rect">
            <a:avLst/>
          </a:prstGeom>
          <a:noFill/>
          <a:ln w="9525">
            <a:noFill/>
          </a:ln>
        </p:spPr>
        <p:txBody>
          <a:bodyPr anchor="b" anchorCtr="0"/>
          <a:lstStyle>
            <a:lvl1pPr lvl="0">
              <a:buClrTx/>
              <a:buSzTx/>
              <a:buFontTx/>
              <a:defRPr/>
            </a:lvl1pPr>
          </a:lstStyle>
          <a:p>
            <a:pPr lvl="0"/>
            <a:r>
              <a:rPr lang="zh-CN" altLang="en-US" dirty="0"/>
              <a:t>单击此处编辑母版标题样式</a:t>
            </a:r>
            <a:endParaRPr lang="zh-CN" altLang="en-US" dirty="0"/>
          </a:p>
        </p:txBody>
      </p:sp>
      <p:sp>
        <p:nvSpPr>
          <p:cNvPr id="253965" name="副标题 253964"/>
          <p:cNvSpPr>
            <a:spLocks noGrp="1"/>
          </p:cNvSpPr>
          <p:nvPr>
            <p:ph type="subTitle" idx="1"/>
          </p:nvPr>
        </p:nvSpPr>
        <p:spPr>
          <a:xfrm>
            <a:off x="1371600" y="3886200"/>
            <a:ext cx="6400800" cy="1752600"/>
          </a:xfrm>
          <a:prstGeom prst="rect">
            <a:avLst/>
          </a:prstGeom>
          <a:noFill/>
          <a:ln w="9525">
            <a:noFill/>
          </a:ln>
        </p:spPr>
        <p:txBody>
          <a:bodyPr anchor="t" anchorCtr="0"/>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253966" name="日期占位符 253965"/>
          <p:cNvSpPr>
            <a:spLocks noGrp="1"/>
          </p:cNvSpPr>
          <p:nvPr>
            <p:ph type="dt" sz="half" idx="2"/>
          </p:nvPr>
        </p:nvSpPr>
        <p:spPr>
          <a:xfrm>
            <a:off x="990600" y="6248400"/>
            <a:ext cx="1905000" cy="457200"/>
          </a:xfrm>
          <a:prstGeom prst="rect">
            <a:avLst/>
          </a:prstGeom>
          <a:noFill/>
          <a:ln w="9525">
            <a:noFill/>
          </a:ln>
        </p:spPr>
        <p:txBody>
          <a:bodyPr anchor="b" anchorCtr="0"/>
          <a:lstStyle>
            <a:lvl1pPr>
              <a:defRPr sz="1400">
                <a:solidFill>
                  <a:schemeClr val="bg2"/>
                </a:solidFill>
                <a:latin typeface="Tahoma" panose="020B0604030504040204" pitchFamily="34" charset="0"/>
              </a:defRPr>
            </a:lvl1pPr>
          </a:lstStyle>
          <a:p>
            <a:endParaRPr lang="zh-CN" altLang="en-US" dirty="0">
              <a:latin typeface="Times New Roman" panose="02020603050405020304" pitchFamily="18" charset="0"/>
              <a:ea typeface="宋体" panose="02010600030101010101" pitchFamily="2" charset="-122"/>
            </a:endParaRPr>
          </a:p>
        </p:txBody>
      </p:sp>
      <p:sp>
        <p:nvSpPr>
          <p:cNvPr id="253967" name="页脚占位符 253966"/>
          <p:cNvSpPr>
            <a:spLocks noGrp="1"/>
          </p:cNvSpPr>
          <p:nvPr>
            <p:ph type="ftr" sz="quarter" idx="3"/>
          </p:nvPr>
        </p:nvSpPr>
        <p:spPr>
          <a:xfrm>
            <a:off x="3429000" y="6248400"/>
            <a:ext cx="2895600" cy="457200"/>
          </a:xfrm>
          <a:prstGeom prst="rect">
            <a:avLst/>
          </a:prstGeom>
          <a:noFill/>
          <a:ln w="9525">
            <a:noFill/>
          </a:ln>
        </p:spPr>
        <p:txBody>
          <a:bodyPr anchor="b" anchorCtr="0"/>
          <a:lstStyle>
            <a:lvl1pPr algn="ctr">
              <a:defRPr sz="1400">
                <a:solidFill>
                  <a:schemeClr val="bg2"/>
                </a:solidFill>
                <a:latin typeface="Tahoma" panose="020B0604030504040204" pitchFamily="34" charset="0"/>
              </a:defRPr>
            </a:lvl1pPr>
          </a:lstStyle>
          <a:p>
            <a:endParaRPr lang="zh-CN" altLang="en-US" dirty="0">
              <a:ea typeface="宋体" panose="02010600030101010101" pitchFamily="2" charset="-122"/>
            </a:endParaRPr>
          </a:p>
        </p:txBody>
      </p:sp>
      <p:sp>
        <p:nvSpPr>
          <p:cNvPr id="253968" name="灯片编号占位符 253967"/>
          <p:cNvSpPr>
            <a:spLocks noGrp="1"/>
          </p:cNvSpPr>
          <p:nvPr>
            <p:ph type="sldNum" sz="quarter" idx="4"/>
          </p:nvPr>
        </p:nvSpPr>
        <p:spPr>
          <a:xfrm>
            <a:off x="6858000" y="6248400"/>
            <a:ext cx="1905000" cy="457200"/>
          </a:xfrm>
          <a:prstGeom prst="rect">
            <a:avLst/>
          </a:prstGeom>
          <a:noFill/>
          <a:ln w="9525">
            <a:noFill/>
          </a:ln>
        </p:spPr>
        <p:txBody>
          <a:bodyPr anchor="b" anchorCtr="0"/>
          <a:lstStyle>
            <a:lvl1pPr algn="r">
              <a:defRPr sz="1400">
                <a:solidFill>
                  <a:schemeClr val="bg2"/>
                </a:solidFill>
                <a:latin typeface="Tahoma" panose="020B0604030504040204" pitchFamily="34" charset="0"/>
              </a:defRPr>
            </a:lvl1pPr>
          </a:lstStyle>
          <a:p>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7" name="文本框 6"/>
          <p:cNvSpPr txBox="1"/>
          <p:nvPr userDrawn="1"/>
        </p:nvSpPr>
        <p:spPr>
          <a:xfrm>
            <a:off x="6203315" y="503555"/>
            <a:ext cx="3048000" cy="460375"/>
          </a:xfrm>
          <a:prstGeom prst="rect">
            <a:avLst/>
          </a:prstGeom>
          <a:noFill/>
        </p:spPr>
        <p:txBody>
          <a:bodyPr wrap="square" rtlCol="0">
            <a:spAutoFit/>
          </a:bodyPr>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7" name="文本框 6"/>
          <p:cNvSpPr txBox="1"/>
          <p:nvPr userDrawn="1"/>
        </p:nvSpPr>
        <p:spPr>
          <a:xfrm>
            <a:off x="6203315" y="503555"/>
            <a:ext cx="3048000" cy="460375"/>
          </a:xfrm>
          <a:prstGeom prst="rect">
            <a:avLst/>
          </a:prstGeom>
          <a:noFill/>
        </p:spPr>
        <p:txBody>
          <a:bodyPr wrap="square" rtlCol="0">
            <a:spAutoFit/>
          </a:bodyPr>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617538"/>
            <a:ext cx="1951038" cy="5514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617538"/>
            <a:ext cx="5740009" cy="55149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zh-CN" altLang="en-US" dirty="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52930" name="矩形 252929"/>
          <p:cNvSpPr/>
          <p:nvPr/>
        </p:nvSpPr>
        <p:spPr>
          <a:xfrm>
            <a:off x="417513" y="666750"/>
            <a:ext cx="438150" cy="474663"/>
          </a:xfrm>
          <a:prstGeom prst="rect">
            <a:avLst/>
          </a:prstGeom>
          <a:solidFill>
            <a:schemeClr val="accent2"/>
          </a:soli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1" name="矩形 252930"/>
          <p:cNvSpPr/>
          <p:nvPr/>
        </p:nvSpPr>
        <p:spPr>
          <a:xfrm>
            <a:off x="800100" y="6667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2" name="矩形 252931"/>
          <p:cNvSpPr/>
          <p:nvPr/>
        </p:nvSpPr>
        <p:spPr>
          <a:xfrm>
            <a:off x="541338" y="1089025"/>
            <a:ext cx="422275" cy="474663"/>
          </a:xfrm>
          <a:prstGeom prst="rect">
            <a:avLst/>
          </a:prstGeom>
          <a:solidFill>
            <a:schemeClr val="folHlink"/>
          </a:soli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3" name="矩形 252932"/>
          <p:cNvSpPr/>
          <p:nvPr/>
        </p:nvSpPr>
        <p:spPr>
          <a:xfrm>
            <a:off x="911225" y="10890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4" name="矩形 252933"/>
          <p:cNvSpPr/>
          <p:nvPr/>
        </p:nvSpPr>
        <p:spPr>
          <a:xfrm>
            <a:off x="127000" y="10160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5" name="矩形 252934"/>
          <p:cNvSpPr/>
          <p:nvPr/>
        </p:nvSpPr>
        <p:spPr>
          <a:xfrm>
            <a:off x="762000" y="558800"/>
            <a:ext cx="31750" cy="1052513"/>
          </a:xfrm>
          <a:prstGeom prst="rect">
            <a:avLst/>
          </a:prstGeom>
          <a:solidFill>
            <a:schemeClr val="bg2"/>
          </a:soli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6" name="矩形 252935"/>
          <p:cNvSpPr/>
          <p:nvPr/>
        </p:nvSpPr>
        <p:spPr>
          <a:xfrm>
            <a:off x="442913" y="13493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7" name="标题 252936"/>
          <p:cNvSpPr>
            <a:spLocks noGrp="1"/>
          </p:cNvSpPr>
          <p:nvPr>
            <p:ph type="title"/>
          </p:nvPr>
        </p:nvSpPr>
        <p:spPr>
          <a:xfrm>
            <a:off x="1150938" y="185738"/>
            <a:ext cx="7793037" cy="11430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252938" name="文本占位符 252937"/>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52939" name="日期占位符 252938"/>
          <p:cNvSpPr>
            <a:spLocks noGrp="1"/>
          </p:cNvSpPr>
          <p:nvPr>
            <p:ph type="dt" sz="half" idx="2"/>
          </p:nvPr>
        </p:nvSpPr>
        <p:spPr>
          <a:xfrm>
            <a:off x="914400" y="6324600"/>
            <a:ext cx="1905000" cy="457200"/>
          </a:xfrm>
          <a:prstGeom prst="rect">
            <a:avLst/>
          </a:prstGeom>
          <a:noFill/>
          <a:ln w="9525">
            <a:noFill/>
          </a:ln>
        </p:spPr>
        <p:txBody>
          <a:bodyPr anchor="b" anchorCtr="0"/>
          <a:lstStyle>
            <a:lvl1pPr>
              <a:defRPr sz="1400">
                <a:latin typeface="Tahoma" panose="020B0604030504040204" pitchFamily="34" charset="0"/>
              </a:defRPr>
            </a:lvl1pPr>
          </a:lstStyle>
          <a:p>
            <a:pPr lvl="0"/>
            <a:fld id="{BB962C8B-B14F-4D97-AF65-F5344CB8AC3E}" type="datetime1">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52940" name="页脚占位符 252939"/>
          <p:cNvSpPr>
            <a:spLocks noGrp="1"/>
          </p:cNvSpPr>
          <p:nvPr>
            <p:ph type="ftr" sz="quarter" idx="3"/>
          </p:nvPr>
        </p:nvSpPr>
        <p:spPr>
          <a:xfrm>
            <a:off x="3352800" y="6324600"/>
            <a:ext cx="2895600" cy="457200"/>
          </a:xfrm>
          <a:prstGeom prst="rect">
            <a:avLst/>
          </a:prstGeom>
          <a:noFill/>
          <a:ln w="9525">
            <a:noFill/>
          </a:ln>
        </p:spPr>
        <p:txBody>
          <a:bodyPr anchor="b" anchorCtr="0"/>
          <a:lstStyle>
            <a:lvl1pPr algn="ctr">
              <a:defRPr sz="1400">
                <a:latin typeface="Tahoma" panose="020B0604030504040204" pitchFamily="34" charset="0"/>
              </a:defRPr>
            </a:lvl1pPr>
          </a:lstStyle>
          <a:p>
            <a:pPr lvl="0"/>
            <a:endParaRPr lang="zh-CN" altLang="en-US" dirty="0">
              <a:ea typeface="宋体" panose="02010600030101010101" pitchFamily="2" charset="-122"/>
            </a:endParaRPr>
          </a:p>
        </p:txBody>
      </p:sp>
      <p:sp>
        <p:nvSpPr>
          <p:cNvPr id="252941" name="灯片编号占位符 252940"/>
          <p:cNvSpPr>
            <a:spLocks noGrp="1"/>
          </p:cNvSpPr>
          <p:nvPr>
            <p:ph type="sldNum" sz="quarter" idx="4"/>
          </p:nvPr>
        </p:nvSpPr>
        <p:spPr>
          <a:xfrm>
            <a:off x="6781800" y="6324600"/>
            <a:ext cx="1905000" cy="457200"/>
          </a:xfrm>
          <a:prstGeom prst="rect">
            <a:avLst/>
          </a:prstGeom>
          <a:noFill/>
          <a:ln w="9525">
            <a:noFill/>
          </a:ln>
        </p:spPr>
        <p:txBody>
          <a:bodyPr anchor="b" anchorCtr="0"/>
          <a:lstStyle>
            <a:lvl1pPr algn="r">
              <a:defRPr sz="1400">
                <a:latin typeface="Tahoma" panose="020B0604030504040204" pitchFamily="34" charset="0"/>
              </a:defRPr>
            </a:lvl1p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52942" name="文本框 252941"/>
          <p:cNvSpPr txBox="1"/>
          <p:nvPr userDrawn="1"/>
        </p:nvSpPr>
        <p:spPr>
          <a:xfrm>
            <a:off x="-317" y="0"/>
            <a:ext cx="3289300" cy="460375"/>
          </a:xfrm>
          <a:prstGeom prst="rect">
            <a:avLst/>
          </a:prstGeom>
          <a:noFill/>
          <a:ln w="9525">
            <a:noFill/>
          </a:ln>
        </p:spPr>
        <p:txBody>
          <a:bodyPr>
            <a:spAutoFit/>
          </a:bodyPr>
          <a:p>
            <a:pPr lvl="0">
              <a:spcBef>
                <a:spcPct val="50000"/>
              </a:spcBef>
            </a:pPr>
            <a:r>
              <a:rPr lang="zh-CN" altLang="en-US" dirty="0">
                <a:solidFill>
                  <a:srgbClr val="9933FF"/>
                </a:solidFill>
                <a:latin typeface="华文琥珀" pitchFamily="2" charset="-122"/>
                <a:ea typeface="华文琥珀" pitchFamily="2" charset="-122"/>
              </a:rPr>
              <a:t>模块七   同步原理</a:t>
            </a:r>
            <a:endParaRPr lang="zh-CN" altLang="en-US">
              <a:solidFill>
                <a:srgbClr val="9933FF"/>
              </a:solidFill>
              <a:latin typeface="华文琥珀" pitchFamily="2" charset="-122"/>
              <a:ea typeface="华文琥珀"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52930" name="矩形 252929"/>
          <p:cNvSpPr/>
          <p:nvPr/>
        </p:nvSpPr>
        <p:spPr>
          <a:xfrm>
            <a:off x="417513" y="666750"/>
            <a:ext cx="438150" cy="474663"/>
          </a:xfrm>
          <a:prstGeom prst="rect">
            <a:avLst/>
          </a:prstGeom>
          <a:solidFill>
            <a:schemeClr val="accent2"/>
          </a:soli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1" name="矩形 252930"/>
          <p:cNvSpPr/>
          <p:nvPr/>
        </p:nvSpPr>
        <p:spPr>
          <a:xfrm>
            <a:off x="800100" y="6667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2" name="矩形 252931"/>
          <p:cNvSpPr/>
          <p:nvPr/>
        </p:nvSpPr>
        <p:spPr>
          <a:xfrm>
            <a:off x="541338" y="1089025"/>
            <a:ext cx="422275" cy="474663"/>
          </a:xfrm>
          <a:prstGeom prst="rect">
            <a:avLst/>
          </a:prstGeom>
          <a:solidFill>
            <a:schemeClr val="folHlink"/>
          </a:soli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3" name="矩形 252932"/>
          <p:cNvSpPr/>
          <p:nvPr/>
        </p:nvSpPr>
        <p:spPr>
          <a:xfrm>
            <a:off x="911225" y="10890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4" name="矩形 252933"/>
          <p:cNvSpPr/>
          <p:nvPr/>
        </p:nvSpPr>
        <p:spPr>
          <a:xfrm>
            <a:off x="127000" y="10160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5" name="矩形 252934"/>
          <p:cNvSpPr/>
          <p:nvPr/>
        </p:nvSpPr>
        <p:spPr>
          <a:xfrm>
            <a:off x="762000" y="558800"/>
            <a:ext cx="31750" cy="1052513"/>
          </a:xfrm>
          <a:prstGeom prst="rect">
            <a:avLst/>
          </a:prstGeom>
          <a:solidFill>
            <a:schemeClr val="bg2"/>
          </a:soli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6" name="矩形 252935"/>
          <p:cNvSpPr/>
          <p:nvPr/>
        </p:nvSpPr>
        <p:spPr>
          <a:xfrm>
            <a:off x="442913" y="13493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a:endParaRPr>
              <a:latin typeface="Tahoma" panose="020B0604030504040204" pitchFamily="34" charset="0"/>
              <a:ea typeface="宋体" panose="02010600030101010101" pitchFamily="2" charset="-122"/>
            </a:endParaRPr>
          </a:p>
        </p:txBody>
      </p:sp>
      <p:sp>
        <p:nvSpPr>
          <p:cNvPr id="252937" name="标题 252936"/>
          <p:cNvSpPr>
            <a:spLocks noGrp="1"/>
          </p:cNvSpPr>
          <p:nvPr>
            <p:ph type="title"/>
          </p:nvPr>
        </p:nvSpPr>
        <p:spPr>
          <a:xfrm>
            <a:off x="1150938" y="185738"/>
            <a:ext cx="7793037" cy="11430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252938" name="文本占位符 252937"/>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52939" name="日期占位符 252938"/>
          <p:cNvSpPr>
            <a:spLocks noGrp="1"/>
          </p:cNvSpPr>
          <p:nvPr>
            <p:ph type="dt" sz="half" idx="2"/>
          </p:nvPr>
        </p:nvSpPr>
        <p:spPr>
          <a:xfrm>
            <a:off x="914400" y="6324600"/>
            <a:ext cx="1905000" cy="457200"/>
          </a:xfrm>
          <a:prstGeom prst="rect">
            <a:avLst/>
          </a:prstGeom>
          <a:noFill/>
          <a:ln w="9525">
            <a:noFill/>
          </a:ln>
        </p:spPr>
        <p:txBody>
          <a:bodyPr anchor="b" anchorCtr="0"/>
          <a:lstStyle>
            <a:lvl1pPr>
              <a:defRPr sz="1400">
                <a:latin typeface="Tahoma" panose="020B0604030504040204" pitchFamily="34" charset="0"/>
              </a:defRPr>
            </a:lvl1pPr>
          </a:lstStyle>
          <a:p>
            <a:pPr lvl="0"/>
            <a:fld id="{BB962C8B-B14F-4D97-AF65-F5344CB8AC3E}" type="datetime1">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52940" name="页脚占位符 252939"/>
          <p:cNvSpPr>
            <a:spLocks noGrp="1"/>
          </p:cNvSpPr>
          <p:nvPr>
            <p:ph type="ftr" sz="quarter" idx="3"/>
          </p:nvPr>
        </p:nvSpPr>
        <p:spPr>
          <a:xfrm>
            <a:off x="3352800" y="6324600"/>
            <a:ext cx="2895600" cy="457200"/>
          </a:xfrm>
          <a:prstGeom prst="rect">
            <a:avLst/>
          </a:prstGeom>
          <a:noFill/>
          <a:ln w="9525">
            <a:noFill/>
          </a:ln>
        </p:spPr>
        <p:txBody>
          <a:bodyPr anchor="b" anchorCtr="0"/>
          <a:lstStyle>
            <a:lvl1pPr algn="ctr">
              <a:defRPr sz="1400">
                <a:latin typeface="Tahoma" panose="020B0604030504040204" pitchFamily="34" charset="0"/>
              </a:defRPr>
            </a:lvl1pPr>
          </a:lstStyle>
          <a:p>
            <a:pPr lvl="0"/>
            <a:endParaRPr lang="zh-CN" altLang="en-US" dirty="0">
              <a:ea typeface="宋体" panose="02010600030101010101" pitchFamily="2" charset="-122"/>
            </a:endParaRPr>
          </a:p>
        </p:txBody>
      </p:sp>
      <p:sp>
        <p:nvSpPr>
          <p:cNvPr id="252941" name="灯片编号占位符 252940"/>
          <p:cNvSpPr>
            <a:spLocks noGrp="1"/>
          </p:cNvSpPr>
          <p:nvPr>
            <p:ph type="sldNum" sz="quarter" idx="4"/>
          </p:nvPr>
        </p:nvSpPr>
        <p:spPr>
          <a:xfrm>
            <a:off x="6781800" y="6324600"/>
            <a:ext cx="1905000" cy="457200"/>
          </a:xfrm>
          <a:prstGeom prst="rect">
            <a:avLst/>
          </a:prstGeom>
          <a:noFill/>
          <a:ln w="9525">
            <a:noFill/>
          </a:ln>
        </p:spPr>
        <p:txBody>
          <a:bodyPr anchor="b" anchorCtr="0"/>
          <a:lstStyle>
            <a:lvl1pPr algn="r">
              <a:defRPr sz="1400">
                <a:latin typeface="Tahoma" panose="020B0604030504040204" pitchFamily="34" charset="0"/>
              </a:defRPr>
            </a:lvl1pPr>
          </a:lstStyle>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52942" name="文本框 252941"/>
          <p:cNvSpPr txBox="1"/>
          <p:nvPr userDrawn="1"/>
        </p:nvSpPr>
        <p:spPr>
          <a:xfrm>
            <a:off x="-317" y="0"/>
            <a:ext cx="3289300" cy="460375"/>
          </a:xfrm>
          <a:prstGeom prst="rect">
            <a:avLst/>
          </a:prstGeom>
          <a:noFill/>
          <a:ln w="9525">
            <a:noFill/>
          </a:ln>
        </p:spPr>
        <p:txBody>
          <a:bodyPr>
            <a:spAutoFit/>
          </a:bodyPr>
          <a:p>
            <a:pPr lvl="0">
              <a:spcBef>
                <a:spcPct val="50000"/>
              </a:spcBef>
            </a:pPr>
            <a:r>
              <a:rPr lang="zh-CN" altLang="en-US" dirty="0">
                <a:solidFill>
                  <a:srgbClr val="9933FF"/>
                </a:solidFill>
                <a:latin typeface="华文琥珀" pitchFamily="2" charset="-122"/>
                <a:ea typeface="华文琥珀" pitchFamily="2" charset="-122"/>
              </a:rPr>
              <a:t>模块七   同步原理</a:t>
            </a:r>
            <a:endParaRPr lang="zh-CN" altLang="en-US">
              <a:solidFill>
                <a:srgbClr val="9933FF"/>
              </a:solidFill>
              <a:latin typeface="华文琥珀" pitchFamily="2" charset="-122"/>
              <a:ea typeface="华文琥珀"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ahoma" panose="020B060403050404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6.xml"/><Relationship Id="rId1" Type="http://schemas.openxmlformats.org/officeDocument/2006/relationships/slide" Target="slide17.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image" Target="../media/image5.wmf"/><Relationship Id="rId3" Type="http://schemas.openxmlformats.org/officeDocument/2006/relationships/oleObject" Target="../embeddings/oleObject6.bin"/><Relationship Id="rId2" Type="http://schemas.openxmlformats.org/officeDocument/2006/relationships/image" Target="../media/image4.wmf"/><Relationship Id="rId1"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image" Target="../media/image7.wmf"/><Relationship Id="rId3" Type="http://schemas.openxmlformats.org/officeDocument/2006/relationships/oleObject" Target="../embeddings/oleObject8.bin"/><Relationship Id="rId2" Type="http://schemas.openxmlformats.org/officeDocument/2006/relationships/image" Target="../media/image6.wmf"/><Relationship Id="rId1"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8.png"/><Relationship Id="rId1"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9.png"/><Relationship Id="rId1"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9" Type="http://schemas.openxmlformats.org/officeDocument/2006/relationships/vmlDrawing" Target="../drawings/vmlDrawing8.vml"/><Relationship Id="rId8" Type="http://schemas.openxmlformats.org/officeDocument/2006/relationships/slideLayout" Target="../slideLayouts/slideLayout2.xml"/><Relationship Id="rId7" Type="http://schemas.openxmlformats.org/officeDocument/2006/relationships/tags" Target="../tags/tag9.xml"/><Relationship Id="rId6" Type="http://schemas.openxmlformats.org/officeDocument/2006/relationships/image" Target="../media/image12.wmf"/><Relationship Id="rId5" Type="http://schemas.openxmlformats.org/officeDocument/2006/relationships/oleObject" Target="../embeddings/oleObject13.bin"/><Relationship Id="rId4" Type="http://schemas.openxmlformats.org/officeDocument/2006/relationships/image" Target="../media/image11.wmf"/><Relationship Id="rId3" Type="http://schemas.openxmlformats.org/officeDocument/2006/relationships/oleObject" Target="../embeddings/oleObject12.bin"/><Relationship Id="rId2" Type="http://schemas.openxmlformats.org/officeDocument/2006/relationships/image" Target="../media/image10.wmf"/><Relationship Id="rId1"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media/image16.wmf"/><Relationship Id="rId7" Type="http://schemas.openxmlformats.org/officeDocument/2006/relationships/oleObject" Target="../embeddings/oleObject17.bin"/><Relationship Id="rId6" Type="http://schemas.openxmlformats.org/officeDocument/2006/relationships/image" Target="../media/image15.png"/><Relationship Id="rId5" Type="http://schemas.openxmlformats.org/officeDocument/2006/relationships/oleObject" Target="../embeddings/oleObject16.bin"/><Relationship Id="rId4" Type="http://schemas.openxmlformats.org/officeDocument/2006/relationships/image" Target="../media/image14.wmf"/><Relationship Id="rId3" Type="http://schemas.openxmlformats.org/officeDocument/2006/relationships/oleObject" Target="../embeddings/oleObject15.bin"/><Relationship Id="rId2" Type="http://schemas.openxmlformats.org/officeDocument/2006/relationships/image" Target="../media/image13.wmf"/><Relationship Id="rId11" Type="http://schemas.openxmlformats.org/officeDocument/2006/relationships/vmlDrawing" Target="../drawings/vmlDrawing9.vml"/><Relationship Id="rId10" Type="http://schemas.openxmlformats.org/officeDocument/2006/relationships/slideLayout" Target="../slideLayouts/slideLayout2.xml"/><Relationship Id="rId1"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7.wmf"/><Relationship Id="rId1" Type="http://schemas.openxmlformats.org/officeDocument/2006/relationships/oleObject" Target="../embeddings/oleObject18.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11.v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18.png"/><Relationship Id="rId1" Type="http://schemas.openxmlformats.org/officeDocument/2006/relationships/oleObject" Target="../embeddings/oleObject19.bin"/></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image" Target="../media/image19.png"/><Relationship Id="rId1" Type="http://schemas.openxmlformats.org/officeDocument/2006/relationships/oleObject" Target="../embeddings/oleObject20.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2.xml"/><Relationship Id="rId7" Type="http://schemas.openxmlformats.org/officeDocument/2006/relationships/tags" Target="../tags/tag14.xml"/><Relationship Id="rId6" Type="http://schemas.openxmlformats.org/officeDocument/2006/relationships/image" Target="../media/image22.wmf"/><Relationship Id="rId5" Type="http://schemas.openxmlformats.org/officeDocument/2006/relationships/oleObject" Target="../embeddings/oleObject23.bin"/><Relationship Id="rId4" Type="http://schemas.openxmlformats.org/officeDocument/2006/relationships/image" Target="../media/image21.wmf"/><Relationship Id="rId3" Type="http://schemas.openxmlformats.org/officeDocument/2006/relationships/oleObject" Target="../embeddings/oleObject22.bin"/><Relationship Id="rId2" Type="http://schemas.openxmlformats.org/officeDocument/2006/relationships/image" Target="../media/image20.wmf"/><Relationship Id="rId1" Type="http://schemas.openxmlformats.org/officeDocument/2006/relationships/oleObject" Target="../embeddings/oleObject21.bin"/></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7" Type="http://schemas.openxmlformats.org/officeDocument/2006/relationships/vmlDrawing" Target="../drawings/vmlDrawing14.vml"/><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image" Target="../media/image24.png"/><Relationship Id="rId3" Type="http://schemas.openxmlformats.org/officeDocument/2006/relationships/oleObject" Target="../embeddings/oleObject25.bin"/><Relationship Id="rId2" Type="http://schemas.openxmlformats.org/officeDocument/2006/relationships/image" Target="../media/image23.png"/><Relationship Id="rId1" Type="http://schemas.openxmlformats.org/officeDocument/2006/relationships/oleObject" Target="../embeddings/oleObject24.bin"/></Relationships>
</file>

<file path=ppt/slides/_rels/slide23.xml.rels><?xml version="1.0" encoding="UTF-8" standalone="yes"?>
<Relationships xmlns="http://schemas.openxmlformats.org/package/2006/relationships"><Relationship Id="rId7" Type="http://schemas.openxmlformats.org/officeDocument/2006/relationships/vmlDrawing" Target="../drawings/vmlDrawing15.vml"/><Relationship Id="rId6" Type="http://schemas.openxmlformats.org/officeDocument/2006/relationships/slideLayout" Target="../slideLayouts/slideLayout2.xml"/><Relationship Id="rId5" Type="http://schemas.openxmlformats.org/officeDocument/2006/relationships/tags" Target="../tags/tag17.xml"/><Relationship Id="rId4" Type="http://schemas.openxmlformats.org/officeDocument/2006/relationships/image" Target="../media/image26.png"/><Relationship Id="rId3" Type="http://schemas.openxmlformats.org/officeDocument/2006/relationships/oleObject" Target="../embeddings/oleObject27.bin"/><Relationship Id="rId2" Type="http://schemas.openxmlformats.org/officeDocument/2006/relationships/image" Target="../media/image25.png"/><Relationship Id="rId1" Type="http://schemas.openxmlformats.org/officeDocument/2006/relationships/oleObject" Target="../embeddings/oleObject26.bin"/></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16.vml"/><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image" Target="../media/image27.png"/><Relationship Id="rId1" Type="http://schemas.openxmlformats.org/officeDocument/2006/relationships/oleObject" Target="../embeddings/oleObject28.bin"/></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image" Target="../media/image28.png"/><Relationship Id="rId1" Type="http://schemas.openxmlformats.org/officeDocument/2006/relationships/oleObject" Target="../embeddings/oleObject29.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8.vml"/><Relationship Id="rId4" Type="http://schemas.openxmlformats.org/officeDocument/2006/relationships/slideLayout" Target="../slideLayouts/slideLayout2.xml"/><Relationship Id="rId3" Type="http://schemas.openxmlformats.org/officeDocument/2006/relationships/tags" Target="../tags/tag21.xml"/><Relationship Id="rId2" Type="http://schemas.openxmlformats.org/officeDocument/2006/relationships/image" Target="../media/image29.png"/><Relationship Id="rId1" Type="http://schemas.openxmlformats.org/officeDocument/2006/relationships/oleObject" Target="../embeddings/oleObject30.bin"/></Relationships>
</file>

<file path=ppt/slides/_rels/slide29.xml.rels><?xml version="1.0" encoding="UTF-8" standalone="yes"?>
<Relationships xmlns="http://schemas.openxmlformats.org/package/2006/relationships"><Relationship Id="rId5" Type="http://schemas.openxmlformats.org/officeDocument/2006/relationships/vmlDrawing" Target="../drawings/vmlDrawing19.vml"/><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image" Target="../media/image30.png"/><Relationship Id="rId1" Type="http://schemas.openxmlformats.org/officeDocument/2006/relationships/oleObject" Target="../embeddings/oleObject3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5" Type="http://schemas.openxmlformats.org/officeDocument/2006/relationships/vmlDrawing" Target="../drawings/vmlDrawing20.vml"/><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image" Target="../media/image31.png"/><Relationship Id="rId1" Type="http://schemas.openxmlformats.org/officeDocument/2006/relationships/oleObject" Target="../embeddings/oleObject32.bin"/></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5" Type="http://schemas.openxmlformats.org/officeDocument/2006/relationships/vmlDrawing" Target="../drawings/vmlDrawing21.vml"/><Relationship Id="rId4" Type="http://schemas.openxmlformats.org/officeDocument/2006/relationships/slideLayout" Target="../slideLayouts/slideLayout2.xml"/><Relationship Id="rId3" Type="http://schemas.openxmlformats.org/officeDocument/2006/relationships/tags" Target="../tags/tag26.xml"/><Relationship Id="rId2" Type="http://schemas.openxmlformats.org/officeDocument/2006/relationships/image" Target="../media/image32.png"/><Relationship Id="rId1" Type="http://schemas.openxmlformats.org/officeDocument/2006/relationships/oleObject" Target="../embeddings/oleObject33.bin"/></Relationships>
</file>

<file path=ppt/slides/_rels/slide34.xml.rels><?xml version="1.0" encoding="UTF-8" standalone="yes"?>
<Relationships xmlns="http://schemas.openxmlformats.org/package/2006/relationships"><Relationship Id="rId5" Type="http://schemas.openxmlformats.org/officeDocument/2006/relationships/vmlDrawing" Target="../drawings/vmlDrawing22.vml"/><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image" Target="../media/image33.png"/><Relationship Id="rId1" Type="http://schemas.openxmlformats.org/officeDocument/2006/relationships/oleObject" Target="../embeddings/oleObject34.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tags" Target="../tags/tag4.xml"/><Relationship Id="rId4" Type="http://schemas.openxmlformats.org/officeDocument/2006/relationships/image" Target="../media/image3.png"/><Relationship Id="rId3" Type="http://schemas.openxmlformats.org/officeDocument/2006/relationships/oleObject" Target="../embeddings/oleObject4.bin"/><Relationship Id="rId2" Type="http://schemas.openxmlformats.org/officeDocument/2006/relationships/image" Target="../media/image2.wmf"/><Relationship Id="rId1"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灯片编号占位符 1"/>
          <p:cNvSpPr/>
          <p:nvPr>
            <p:ph type="sldNum" sz="quarter" idx="4"/>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64521" name="矩形 64520"/>
          <p:cNvSpPr/>
          <p:nvPr/>
        </p:nvSpPr>
        <p:spPr>
          <a:xfrm>
            <a:off x="2679065" y="1847215"/>
            <a:ext cx="4471988" cy="706755"/>
          </a:xfrm>
          <a:prstGeom prst="rect">
            <a:avLst/>
          </a:prstGeom>
          <a:noFill/>
          <a:ln w="9525">
            <a:noFill/>
          </a:ln>
        </p:spPr>
        <p:txBody>
          <a:bodyPr>
            <a:spAutoFit/>
          </a:bodyPr>
          <a:p>
            <a:r>
              <a:rPr lang="zh-CN" sz="4000" b="1" dirty="0">
                <a:latin typeface="Times New Roman" panose="02020603050405020304" pitchFamily="18" charset="0"/>
                <a:ea typeface="宋体" panose="02010600030101010101" pitchFamily="2" charset="-122"/>
              </a:rPr>
              <a:t>模块七</a:t>
            </a:r>
            <a:r>
              <a:rPr lang="zh-CN" altLang="en-US" sz="4000" b="1" dirty="0">
                <a:latin typeface="Times New Roman" panose="02020603050405020304" pitchFamily="18" charset="0"/>
                <a:ea typeface="宋体" panose="02010600030101010101" pitchFamily="2" charset="-122"/>
              </a:rPr>
              <a:t>  同步原理</a:t>
            </a:r>
            <a:endParaRPr lang="zh-CN" altLang="en-US" sz="4000" b="1" dirty="0">
              <a:latin typeface="Times New Roman" panose="02020603050405020304" pitchFamily="18" charset="0"/>
              <a:ea typeface="宋体" panose="02010600030101010101" pitchFamily="2" charset="-122"/>
            </a:endParaRPr>
          </a:p>
        </p:txBody>
      </p:sp>
      <p:sp>
        <p:nvSpPr>
          <p:cNvPr id="64527" name="副标题 64526"/>
          <p:cNvSpPr>
            <a:spLocks noGrp="1"/>
          </p:cNvSpPr>
          <p:nvPr>
            <p:ph type="subTitle" idx="1"/>
          </p:nvPr>
        </p:nvSpPr>
        <p:spPr>
          <a:ln/>
        </p:spPr>
        <p:txBody>
          <a:bodyPr/>
          <a:p>
            <a:r>
              <a:rPr lang="en-US" altLang="zh-CN" dirty="0">
                <a:solidFill>
                  <a:srgbClr val="000000"/>
                </a:solidFill>
                <a:latin typeface="Arial" panose="020B0604020202020204" pitchFamily="34" charset="0"/>
                <a:ea typeface="黑体" panose="02010609060101010101" pitchFamily="2" charset="-122"/>
              </a:rPr>
              <a:t>  </a:t>
            </a:r>
            <a:r>
              <a:rPr lang="zh-CN" altLang="en-US" dirty="0">
                <a:solidFill>
                  <a:srgbClr val="000000"/>
                </a:solidFill>
                <a:latin typeface="Arial" panose="020B0604020202020204" pitchFamily="34" charset="0"/>
                <a:ea typeface="黑体" panose="02010609060101010101" pitchFamily="2" charset="-122"/>
                <a:hlinkClick r:id="" action="ppaction://hlinkshowjump?jump=nextslide"/>
              </a:rPr>
              <a:t>载波同步</a:t>
            </a:r>
            <a:endParaRPr lang="zh-CN" altLang="en-US" dirty="0">
              <a:solidFill>
                <a:srgbClr val="000000"/>
              </a:solidFill>
              <a:latin typeface="Arial" panose="020B0604020202020204" pitchFamily="34" charset="0"/>
              <a:ea typeface="黑体" panose="02010609060101010101" pitchFamily="2" charset="-122"/>
            </a:endParaRPr>
          </a:p>
          <a:p>
            <a:r>
              <a:rPr lang="zh-CN" altLang="en-US" dirty="0">
                <a:solidFill>
                  <a:srgbClr val="000000"/>
                </a:solidFill>
                <a:latin typeface="黑体" panose="02010609060101010101" pitchFamily="2" charset="-122"/>
                <a:ea typeface="黑体" panose="02010609060101010101" pitchFamily="2" charset="-122"/>
              </a:rPr>
              <a:t> </a:t>
            </a:r>
            <a:r>
              <a:rPr lang="zh-CN" altLang="en-US" dirty="0">
                <a:solidFill>
                  <a:srgbClr val="000000"/>
                </a:solidFill>
                <a:latin typeface="黑体" panose="02010609060101010101" pitchFamily="2" charset="-122"/>
                <a:ea typeface="黑体" panose="02010609060101010101" pitchFamily="2" charset="-122"/>
                <a:hlinkClick r:id="rId1" action="ppaction://hlinksldjump"/>
              </a:rPr>
              <a:t>位同步</a:t>
            </a:r>
            <a:endParaRPr lang="zh-CN" altLang="en-US" dirty="0">
              <a:solidFill>
                <a:srgbClr val="000000"/>
              </a:solidFill>
              <a:latin typeface="黑体" panose="02010609060101010101" pitchFamily="2" charset="-122"/>
              <a:ea typeface="黑体" panose="02010609060101010101" pitchFamily="2" charset="-122"/>
            </a:endParaRPr>
          </a:p>
          <a:p>
            <a:r>
              <a:rPr lang="zh-CN" altLang="en-US" dirty="0">
                <a:solidFill>
                  <a:srgbClr val="000000"/>
                </a:solidFill>
                <a:latin typeface="黑体" panose="02010609060101010101" pitchFamily="2" charset="-122"/>
                <a:ea typeface="黑体" panose="02010609060101010101" pitchFamily="2" charset="-122"/>
              </a:rPr>
              <a:t> </a:t>
            </a:r>
            <a:r>
              <a:rPr lang="zh-CN" altLang="en-US" dirty="0">
                <a:solidFill>
                  <a:srgbClr val="000000"/>
                </a:solidFill>
                <a:latin typeface="黑体" panose="02010609060101010101" pitchFamily="2" charset="-122"/>
                <a:ea typeface="黑体" panose="02010609060101010101" pitchFamily="2" charset="-122"/>
                <a:hlinkClick r:id="rId2" action="ppaction://hlinksldjump"/>
              </a:rPr>
              <a:t>群同步</a:t>
            </a:r>
            <a:endParaRPr lang="zh-CN" altLang="en-US" u="sng">
              <a:solidFill>
                <a:srgbClr val="FF0000"/>
              </a:solidFill>
              <a:latin typeface="黑体" panose="02010609060101010101" pitchFamily="2" charset="-122"/>
              <a:ea typeface="黑体" panose="02010609060101010101" pitchFamily="2" charset="-122"/>
            </a:endParaRPr>
          </a:p>
        </p:txBody>
      </p:sp>
    </p:spTree>
  </p:cSld>
  <p:clrMapOvr>
    <a:masterClrMapping/>
  </p:clrMapOvr>
  <p:transition spd="med">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0164" name="标题 220163"/>
          <p:cNvSpPr>
            <a:spLocks noGrp="1"/>
          </p:cNvSpPr>
          <p:nvPr>
            <p:ph type="title"/>
          </p:nvPr>
        </p:nvSpPr>
        <p:spPr>
          <a:xfrm>
            <a:off x="231775" y="946150"/>
            <a:ext cx="8666163" cy="5426075"/>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如果不考虑信道失真及噪声干扰</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并设接收端收到的信号与发端的信号完全相同</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则此信号通过中心频率为</a:t>
            </a:r>
            <a:r>
              <a:rPr lang="en-US" altLang="zh-CN" sz="2400" b="1">
                <a:solidFill>
                  <a:schemeClr val="tx1"/>
                </a:solidFill>
                <a:latin typeface="楷体_GB2312" panose="02010609030101010101" pitchFamily="49" charset="-122"/>
                <a:ea typeface="楷体_GB2312" panose="02010609030101010101" pitchFamily="49" charset="-122"/>
              </a:rPr>
              <a:t>ω</a:t>
            </a:r>
            <a:r>
              <a:rPr lang="en-US" altLang="zh-CN" sz="1800" b="1">
                <a:solidFill>
                  <a:schemeClr val="tx1"/>
                </a:solidFill>
                <a:latin typeface="楷体_GB2312" panose="02010609030101010101" pitchFamily="49" charset="-122"/>
                <a:ea typeface="楷体_GB2312" panose="02010609030101010101" pitchFamily="49" charset="-122"/>
              </a:rPr>
              <a:t>0</a:t>
            </a:r>
            <a:r>
              <a:rPr lang="zh-CN" altLang="en-US" sz="2400" b="1" dirty="0">
                <a:solidFill>
                  <a:schemeClr val="tx1"/>
                </a:solidFill>
                <a:latin typeface="楷体_GB2312" panose="02010609030101010101" pitchFamily="49" charset="-122"/>
                <a:ea typeface="楷体_GB2312" panose="02010609030101010101" pitchFamily="49" charset="-122"/>
              </a:rPr>
              <a:t>的窄带滤波器可取得导频</a:t>
            </a:r>
            <a:r>
              <a:rPr lang="en-US" altLang="zh-CN" sz="2400" b="1" err="1">
                <a:solidFill>
                  <a:schemeClr val="tx1"/>
                </a:solidFill>
                <a:latin typeface="楷体_GB2312" panose="02010609030101010101" pitchFamily="49" charset="-122"/>
                <a:ea typeface="楷体_GB2312" panose="02010609030101010101" pitchFamily="49" charset="-122"/>
              </a:rPr>
              <a:t>asin</a:t>
            </a:r>
            <a:r>
              <a:rPr lang="en-US" altLang="zh-CN" sz="2400" b="1">
                <a:solidFill>
                  <a:schemeClr val="tx1"/>
                </a:solidFill>
                <a:latin typeface="楷体_GB2312" panose="02010609030101010101" pitchFamily="49" charset="-122"/>
                <a:ea typeface="楷体_GB2312" panose="02010609030101010101" pitchFamily="49" charset="-122"/>
              </a:rPr>
              <a:t>ω</a:t>
            </a:r>
            <a:r>
              <a:rPr lang="en-US" altLang="zh-CN" sz="1800" b="1">
                <a:solidFill>
                  <a:schemeClr val="tx1"/>
                </a:solidFill>
                <a:latin typeface="楷体_GB2312" panose="02010609030101010101" pitchFamily="49" charset="-122"/>
                <a:ea typeface="楷体_GB2312" panose="02010609030101010101" pitchFamily="49" charset="-122"/>
              </a:rPr>
              <a:t>0</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dirty="0">
                <a:solidFill>
                  <a:schemeClr val="tx1"/>
                </a:solidFill>
                <a:latin typeface="楷体_GB2312" panose="02010609030101010101" pitchFamily="49" charset="-122"/>
                <a:ea typeface="楷体_GB2312" panose="02010609030101010101" pitchFamily="49" charset="-122"/>
              </a:rPr>
              <a:t>再将其移相</a:t>
            </a:r>
            <a:r>
              <a:rPr lang="en-US" altLang="zh-CN" sz="2400" b="1">
                <a:solidFill>
                  <a:schemeClr val="tx1"/>
                </a:solidFill>
                <a:latin typeface="楷体_GB2312" panose="02010609030101010101" pitchFamily="49" charset="-122"/>
                <a:ea typeface="楷体_GB2312" panose="02010609030101010101" pitchFamily="49" charset="-122"/>
              </a:rPr>
              <a:t>π/2,</a:t>
            </a:r>
            <a:r>
              <a:rPr lang="zh-CN" altLang="en-US" sz="2400" b="1" dirty="0">
                <a:solidFill>
                  <a:schemeClr val="tx1"/>
                </a:solidFill>
                <a:latin typeface="楷体_GB2312" panose="02010609030101010101" pitchFamily="49" charset="-122"/>
                <a:ea typeface="楷体_GB2312" panose="02010609030101010101" pitchFamily="49" charset="-122"/>
              </a:rPr>
              <a:t>就可以得到与调制载波同频同相的相干载波</a:t>
            </a:r>
            <a:r>
              <a:rPr lang="en-US" altLang="zh-CN" sz="2400" b="1" err="1">
                <a:solidFill>
                  <a:schemeClr val="tx1"/>
                </a:solidFill>
                <a:latin typeface="楷体_GB2312" panose="02010609030101010101" pitchFamily="49" charset="-122"/>
                <a:ea typeface="楷体_GB2312" panose="02010609030101010101" pitchFamily="49" charset="-122"/>
              </a:rPr>
              <a:t>cos</a:t>
            </a:r>
            <a:r>
              <a:rPr lang="en-US" altLang="zh-CN" sz="2400" b="1">
                <a:solidFill>
                  <a:schemeClr val="tx1"/>
                </a:solidFill>
                <a:latin typeface="楷体_GB2312" panose="02010609030101010101" pitchFamily="49" charset="-122"/>
                <a:ea typeface="楷体_GB2312" panose="02010609030101010101" pitchFamily="49" charset="-122"/>
              </a:rPr>
              <a:t>ω</a:t>
            </a:r>
            <a:r>
              <a:rPr lang="en-US" altLang="zh-CN" sz="1800" b="1">
                <a:solidFill>
                  <a:schemeClr val="tx1"/>
                </a:solidFill>
                <a:latin typeface="楷体_GB2312" panose="02010609030101010101" pitchFamily="49" charset="-122"/>
                <a:ea typeface="楷体_GB2312" panose="02010609030101010101" pitchFamily="49" charset="-122"/>
              </a:rPr>
              <a:t>0</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a:solidFill>
                  <a:schemeClr val="tx1"/>
                </a:solidFill>
                <a:latin typeface="楷体_GB2312" panose="02010609030101010101" pitchFamily="49" charset="-122"/>
                <a:ea typeface="楷体_GB2312" panose="02010609030101010101" pitchFamily="49" charset="-122"/>
              </a:rPr>
              <a:t>。</a:t>
            </a:r>
            <a:br>
              <a:rPr lang="zh-CN" altLang="en-US" sz="2400" b="1">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接收端的解调过程为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上式表示的信号通过截止角频率为</a:t>
            </a:r>
            <a:r>
              <a:rPr lang="en-US" altLang="zh-CN" sz="2800" b="1" dirty="0">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1800" b="1">
                <a:solidFill>
                  <a:schemeClr val="tx1"/>
                </a:solidFill>
                <a:latin typeface="楷体_GB2312" panose="02010609030101010101" pitchFamily="49" charset="-122"/>
                <a:ea typeface="楷体_GB2312" panose="02010609030101010101" pitchFamily="49" charset="-122"/>
              </a:rPr>
              <a:t>m</a:t>
            </a:r>
            <a:r>
              <a:rPr lang="zh-CN" altLang="en-US" sz="2400" b="1" dirty="0">
                <a:solidFill>
                  <a:schemeClr val="tx1"/>
                </a:solidFill>
                <a:latin typeface="楷体_GB2312" panose="02010609030101010101" pitchFamily="49" charset="-122"/>
                <a:ea typeface="楷体_GB2312" panose="02010609030101010101" pitchFamily="49" charset="-122"/>
              </a:rPr>
              <a:t>的低通滤波器就可得到基带信号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0165" name="对象 220164"/>
          <p:cNvGraphicFramePr/>
          <p:nvPr/>
        </p:nvGraphicFramePr>
        <p:xfrm>
          <a:off x="719138" y="3795713"/>
          <a:ext cx="7843837" cy="1528762"/>
        </p:xfrm>
        <a:graphic>
          <a:graphicData uri="http://schemas.openxmlformats.org/presentationml/2006/ole">
            <mc:AlternateContent xmlns:mc="http://schemas.openxmlformats.org/markup-compatibility/2006">
              <mc:Choice xmlns:v="urn:schemas-microsoft-com:vml" Requires="v">
                <p:oleObj spid="_x0000_s3080" name="" r:id="rId1" imgW="3440430" imgH="635000" progId="Equation.3">
                  <p:embed/>
                </p:oleObj>
              </mc:Choice>
              <mc:Fallback>
                <p:oleObj name="" r:id="rId1" imgW="3440430" imgH="635000" progId="Equation.3">
                  <p:embed/>
                  <p:pic>
                    <p:nvPicPr>
                      <p:cNvPr id="0" name="图片 3079"/>
                      <p:cNvPicPr/>
                      <p:nvPr/>
                    </p:nvPicPr>
                    <p:blipFill>
                      <a:blip r:embed="rId2"/>
                      <a:stretch>
                        <a:fillRect/>
                      </a:stretch>
                    </p:blipFill>
                    <p:spPr>
                      <a:xfrm>
                        <a:off x="719138" y="3795713"/>
                        <a:ext cx="7843837" cy="1528762"/>
                      </a:xfrm>
                      <a:prstGeom prst="rect">
                        <a:avLst/>
                      </a:prstGeom>
                      <a:noFill/>
                      <a:ln w="38100">
                        <a:noFill/>
                        <a:miter/>
                      </a:ln>
                    </p:spPr>
                  </p:pic>
                </p:oleObj>
              </mc:Fallback>
            </mc:AlternateContent>
          </a:graphicData>
        </a:graphic>
      </p:graphicFrame>
      <p:graphicFrame>
        <p:nvGraphicFramePr>
          <p:cNvPr id="220166" name="对象 220165"/>
          <p:cNvGraphicFramePr/>
          <p:nvPr/>
        </p:nvGraphicFramePr>
        <p:xfrm>
          <a:off x="1649413" y="5715000"/>
          <a:ext cx="838200" cy="885825"/>
        </p:xfrm>
        <a:graphic>
          <a:graphicData uri="http://schemas.openxmlformats.org/presentationml/2006/ole">
            <mc:AlternateContent xmlns:mc="http://schemas.openxmlformats.org/markup-compatibility/2006">
              <mc:Choice xmlns:v="urn:schemas-microsoft-com:vml" Requires="v">
                <p:oleObj spid="_x0000_s3083" name="" r:id="rId3" imgW="457200" imgH="393700" progId="Equation.3">
                  <p:embed/>
                </p:oleObj>
              </mc:Choice>
              <mc:Fallback>
                <p:oleObj name="" r:id="rId3" imgW="457200" imgH="393700" progId="Equation.3">
                  <p:embed/>
                  <p:pic>
                    <p:nvPicPr>
                      <p:cNvPr id="0" name="图片 3082"/>
                      <p:cNvPicPr/>
                      <p:nvPr/>
                    </p:nvPicPr>
                    <p:blipFill>
                      <a:blip r:embed="rId4"/>
                      <a:stretch>
                        <a:fillRect/>
                      </a:stretch>
                    </p:blipFill>
                    <p:spPr>
                      <a:xfrm>
                        <a:off x="1649413" y="5715000"/>
                        <a:ext cx="838200" cy="885825"/>
                      </a:xfrm>
                      <a:prstGeom prst="rect">
                        <a:avLst/>
                      </a:prstGeom>
                      <a:noFill/>
                      <a:ln w="38100">
                        <a:noFill/>
                        <a:miter/>
                      </a:ln>
                    </p:spPr>
                  </p:pic>
                </p:oleObj>
              </mc:Fallback>
            </mc:AlternateContent>
          </a:graphicData>
        </a:graphic>
      </p:graphicFrame>
      <p:sp>
        <p:nvSpPr>
          <p:cNvPr id="5" name="文本框 4"/>
          <p:cNvSpPr txBox="1"/>
          <p:nvPr>
            <p:custDataLst>
              <p:tags r:id="rId5"/>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2212" name="标题 222211"/>
          <p:cNvSpPr>
            <a:spLocks noGrp="1"/>
          </p:cNvSpPr>
          <p:nvPr>
            <p:ph type="title"/>
          </p:nvPr>
        </p:nvSpPr>
        <p:spPr>
          <a:xfrm>
            <a:off x="230505" y="1480820"/>
            <a:ext cx="8245475" cy="4939030"/>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如果在发端导频不是正交插入，而是同相插入，则接收端解调信号为</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从上式看出，</a:t>
            </a:r>
            <a:r>
              <a:rPr lang="zh-CN" altLang="en-US" sz="2400" b="1" dirty="0">
                <a:solidFill>
                  <a:srgbClr val="FF0066"/>
                </a:solidFill>
                <a:latin typeface="楷体_GB2312" panose="02010609030101010101" pitchFamily="49" charset="-122"/>
                <a:ea typeface="楷体_GB2312" panose="02010609030101010101" pitchFamily="49" charset="-122"/>
              </a:rPr>
              <a:t>虽然同样可以解调出       项，但却增加了一个直流项。这个直流项通过低通滤波器后将对数字信号产生不良影响。</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这就是发端导频应采用正交插入的原因。</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2213" name="对象 222212"/>
          <p:cNvGraphicFramePr/>
          <p:nvPr/>
        </p:nvGraphicFramePr>
        <p:xfrm>
          <a:off x="1531938" y="2796540"/>
          <a:ext cx="5724525" cy="1265238"/>
        </p:xfrm>
        <a:graphic>
          <a:graphicData uri="http://schemas.openxmlformats.org/presentationml/2006/ole">
            <mc:AlternateContent xmlns:mc="http://schemas.openxmlformats.org/markup-compatibility/2006">
              <mc:Choice xmlns:v="urn:schemas-microsoft-com:vml" Requires="v">
                <p:oleObj spid="_x0000_s3078" name="" r:id="rId1" imgW="2640330" imgH="635000" progId="Equation.3">
                  <p:embed/>
                </p:oleObj>
              </mc:Choice>
              <mc:Fallback>
                <p:oleObj name="" r:id="rId1" imgW="2640330" imgH="635000" progId="Equation.3">
                  <p:embed/>
                  <p:pic>
                    <p:nvPicPr>
                      <p:cNvPr id="0" name="图片 3077"/>
                      <p:cNvPicPr/>
                      <p:nvPr/>
                    </p:nvPicPr>
                    <p:blipFill>
                      <a:blip r:embed="rId2"/>
                      <a:stretch>
                        <a:fillRect/>
                      </a:stretch>
                    </p:blipFill>
                    <p:spPr>
                      <a:xfrm>
                        <a:off x="1531938" y="2796540"/>
                        <a:ext cx="5724525" cy="1265238"/>
                      </a:xfrm>
                      <a:prstGeom prst="rect">
                        <a:avLst/>
                      </a:prstGeom>
                      <a:noFill/>
                      <a:ln w="38100">
                        <a:noFill/>
                        <a:miter/>
                      </a:ln>
                    </p:spPr>
                  </p:pic>
                </p:oleObj>
              </mc:Fallback>
            </mc:AlternateContent>
          </a:graphicData>
        </a:graphic>
      </p:graphicFrame>
      <p:graphicFrame>
        <p:nvGraphicFramePr>
          <p:cNvPr id="222214" name="对象 222213"/>
          <p:cNvGraphicFramePr/>
          <p:nvPr/>
        </p:nvGraphicFramePr>
        <p:xfrm>
          <a:off x="5357813" y="4538980"/>
          <a:ext cx="803275" cy="528638"/>
        </p:xfrm>
        <a:graphic>
          <a:graphicData uri="http://schemas.openxmlformats.org/presentationml/2006/ole">
            <mc:AlternateContent xmlns:mc="http://schemas.openxmlformats.org/markup-compatibility/2006">
              <mc:Choice xmlns:v="urn:schemas-microsoft-com:vml" Requires="v">
                <p:oleObj spid="_x0000_s3082" name="" r:id="rId3" imgW="457200" imgH="393700" progId="Equation.3">
                  <p:embed/>
                </p:oleObj>
              </mc:Choice>
              <mc:Fallback>
                <p:oleObj name="" r:id="rId3" imgW="457200" imgH="393700" progId="Equation.3">
                  <p:embed/>
                  <p:pic>
                    <p:nvPicPr>
                      <p:cNvPr id="0" name="图片 3081"/>
                      <p:cNvPicPr/>
                      <p:nvPr/>
                    </p:nvPicPr>
                    <p:blipFill>
                      <a:blip r:embed="rId4"/>
                      <a:stretch>
                        <a:fillRect/>
                      </a:stretch>
                    </p:blipFill>
                    <p:spPr>
                      <a:xfrm>
                        <a:off x="5357813" y="4538980"/>
                        <a:ext cx="803275" cy="528638"/>
                      </a:xfrm>
                      <a:prstGeom prst="rect">
                        <a:avLst/>
                      </a:prstGeom>
                      <a:noFill/>
                      <a:ln w="38100">
                        <a:noFill/>
                        <a:miter/>
                      </a:ln>
                    </p:spPr>
                  </p:pic>
                </p:oleObj>
              </mc:Fallback>
            </mc:AlternateContent>
          </a:graphicData>
        </a:graphic>
      </p:graphicFrame>
      <p:sp>
        <p:nvSpPr>
          <p:cNvPr id="3" name="文本框 2"/>
          <p:cNvSpPr txBox="1"/>
          <p:nvPr>
            <p:custDataLst>
              <p:tags r:id="rId5"/>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3234" name="标题 223233"/>
          <p:cNvSpPr>
            <a:spLocks noGrp="1"/>
          </p:cNvSpPr>
          <p:nvPr>
            <p:ph type="title"/>
          </p:nvPr>
        </p:nvSpPr>
        <p:spPr>
          <a:xfrm>
            <a:off x="71755" y="1640840"/>
            <a:ext cx="8897620" cy="3470275"/>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2 </a:t>
            </a:r>
            <a:r>
              <a:rPr lang="zh-CN" altLang="en-US" sz="2400" b="1" dirty="0">
                <a:solidFill>
                  <a:schemeClr val="tx1"/>
                </a:solidFill>
                <a:latin typeface="楷体_GB2312" panose="02010609030101010101" pitchFamily="49" charset="-122"/>
                <a:ea typeface="楷体_GB2312" panose="02010609030101010101" pitchFamily="49" charset="-122"/>
              </a:rPr>
              <a:t>非线性变换</a:t>
            </a:r>
            <a:r>
              <a:rPr lang="en-US" altLang="zh-CN" sz="2400" b="1" dirty="0">
                <a:solidFill>
                  <a:schemeClr val="tx1"/>
                </a:solidFill>
                <a:latin typeface="华文楷体" pitchFamily="2"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滤波法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66"/>
                </a:solidFill>
                <a:latin typeface="楷体_GB2312" panose="02010609030101010101" pitchFamily="49" charset="-122"/>
                <a:ea typeface="楷体_GB2312" panose="02010609030101010101" pitchFamily="49" charset="-122"/>
              </a:rPr>
              <a:t>有些信号</a:t>
            </a:r>
            <a:r>
              <a:rPr lang="en-US" altLang="zh-CN" sz="2400" b="1" dirty="0">
                <a:solidFill>
                  <a:srgbClr val="FF0066"/>
                </a:solidFill>
                <a:latin typeface="楷体_GB2312" panose="02010609030101010101" pitchFamily="49" charset="-122"/>
                <a:ea typeface="楷体_GB2312" panose="02010609030101010101" pitchFamily="49" charset="-122"/>
              </a:rPr>
              <a:t>(</a:t>
            </a:r>
            <a:r>
              <a:rPr lang="zh-CN" altLang="en-US" sz="2400" b="1" dirty="0">
                <a:solidFill>
                  <a:srgbClr val="FF0066"/>
                </a:solidFill>
                <a:latin typeface="楷体_GB2312" panose="02010609030101010101" pitchFamily="49" charset="-122"/>
                <a:ea typeface="楷体_GB2312" panose="02010609030101010101" pitchFamily="49" charset="-122"/>
              </a:rPr>
              <a:t>如</a:t>
            </a:r>
            <a:r>
              <a:rPr lang="en-US" altLang="zh-CN" sz="2400" b="1">
                <a:solidFill>
                  <a:srgbClr val="FF0066"/>
                </a:solidFill>
                <a:latin typeface="楷体_GB2312" panose="02010609030101010101" pitchFamily="49" charset="-122"/>
                <a:ea typeface="楷体_GB2312" panose="02010609030101010101" pitchFamily="49" charset="-122"/>
              </a:rPr>
              <a:t>DSB</a:t>
            </a:r>
            <a:r>
              <a:rPr lang="zh-CN" altLang="en-US" sz="2400" b="1" dirty="0">
                <a:solidFill>
                  <a:srgbClr val="FF0066"/>
                </a:solidFill>
                <a:latin typeface="楷体_GB2312" panose="02010609030101010101" pitchFamily="49" charset="-122"/>
                <a:ea typeface="楷体_GB2312" panose="02010609030101010101" pitchFamily="49" charset="-122"/>
              </a:rPr>
              <a:t>信号</a:t>
            </a:r>
            <a:r>
              <a:rPr lang="en-US" altLang="zh-CN" sz="2400" b="1" dirty="0">
                <a:solidFill>
                  <a:srgbClr val="FF0066"/>
                </a:solidFill>
                <a:latin typeface="楷体_GB2312" panose="02010609030101010101" pitchFamily="49" charset="-122"/>
                <a:ea typeface="楷体_GB2312" panose="02010609030101010101" pitchFamily="49" charset="-122"/>
              </a:rPr>
              <a:t>)</a:t>
            </a:r>
            <a:r>
              <a:rPr lang="zh-CN" altLang="en-US" sz="2400" b="1" dirty="0">
                <a:solidFill>
                  <a:srgbClr val="FF0066"/>
                </a:solidFill>
                <a:latin typeface="楷体_GB2312" panose="02010609030101010101" pitchFamily="49" charset="-122"/>
                <a:ea typeface="楷体_GB2312" panose="02010609030101010101" pitchFamily="49" charset="-122"/>
              </a:rPr>
              <a:t>虽然本身不包含载波分量</a:t>
            </a:r>
            <a:r>
              <a:rPr lang="en-US" altLang="zh-CN" sz="2400" b="1" dirty="0">
                <a:solidFill>
                  <a:srgbClr val="FF0066"/>
                </a:solidFill>
                <a:latin typeface="楷体_GB2312" panose="02010609030101010101" pitchFamily="49" charset="-122"/>
                <a:ea typeface="楷体_GB2312" panose="02010609030101010101" pitchFamily="49" charset="-122"/>
              </a:rPr>
              <a:t>,</a:t>
            </a:r>
            <a:r>
              <a:rPr lang="zh-CN" altLang="en-US" sz="2400" b="1" dirty="0">
                <a:solidFill>
                  <a:srgbClr val="FF0066"/>
                </a:solidFill>
                <a:latin typeface="楷体_GB2312" panose="02010609030101010101" pitchFamily="49" charset="-122"/>
                <a:ea typeface="楷体_GB2312" panose="02010609030101010101" pitchFamily="49" charset="-122"/>
              </a:rPr>
              <a:t>只要对接收波形进行适当的非线性变换</a:t>
            </a:r>
            <a:r>
              <a:rPr lang="en-US" altLang="zh-CN" sz="2400" b="1" dirty="0">
                <a:solidFill>
                  <a:srgbClr val="FF0066"/>
                </a:solidFill>
                <a:latin typeface="楷体_GB2312" panose="02010609030101010101" pitchFamily="49" charset="-122"/>
                <a:ea typeface="楷体_GB2312" panose="02010609030101010101" pitchFamily="49" charset="-122"/>
              </a:rPr>
              <a:t>,</a:t>
            </a:r>
            <a:r>
              <a:rPr lang="zh-CN" altLang="en-US" sz="2400" b="1" dirty="0">
                <a:solidFill>
                  <a:srgbClr val="FF0066"/>
                </a:solidFill>
                <a:latin typeface="楷体_GB2312" panose="02010609030101010101" pitchFamily="49" charset="-122"/>
                <a:ea typeface="楷体_GB2312" panose="02010609030101010101" pitchFamily="49" charset="-122"/>
              </a:rPr>
              <a:t>然后通过窄带滤波器</a:t>
            </a:r>
            <a:r>
              <a:rPr lang="en-US" altLang="zh-CN" sz="2400" b="1" dirty="0">
                <a:solidFill>
                  <a:srgbClr val="FF0066"/>
                </a:solidFill>
                <a:latin typeface="楷体_GB2312" panose="02010609030101010101" pitchFamily="49" charset="-122"/>
                <a:ea typeface="楷体_GB2312" panose="02010609030101010101" pitchFamily="49" charset="-122"/>
              </a:rPr>
              <a:t>,</a:t>
            </a:r>
            <a:r>
              <a:rPr lang="zh-CN" altLang="en-US" sz="2400" b="1" dirty="0">
                <a:solidFill>
                  <a:srgbClr val="FF0066"/>
                </a:solidFill>
                <a:latin typeface="楷体_GB2312" panose="02010609030101010101" pitchFamily="49" charset="-122"/>
                <a:ea typeface="楷体_GB2312" panose="02010609030101010101" pitchFamily="49" charset="-122"/>
              </a:rPr>
              <a:t>就可以从中提取载波的频率和相位信息</a:t>
            </a:r>
            <a:r>
              <a:rPr lang="en-US" altLang="zh-CN" sz="2400" b="1" dirty="0">
                <a:solidFill>
                  <a:srgbClr val="FF0066"/>
                </a:solidFill>
                <a:latin typeface="楷体_GB2312" panose="02010609030101010101" pitchFamily="49" charset="-122"/>
                <a:ea typeface="楷体_GB2312" panose="02010609030101010101" pitchFamily="49" charset="-122"/>
              </a:rPr>
              <a:t>,</a:t>
            </a:r>
            <a:r>
              <a:rPr lang="zh-CN" altLang="en-US" sz="2400" b="1" dirty="0">
                <a:solidFill>
                  <a:srgbClr val="FF0066"/>
                </a:solidFill>
                <a:latin typeface="楷体_GB2312" panose="02010609030101010101" pitchFamily="49" charset="-122"/>
                <a:ea typeface="楷体_GB2312" panose="02010609030101010101" pitchFamily="49" charset="-122"/>
              </a:rPr>
              <a:t>即可使接收端恢复相干载波。</a:t>
            </a:r>
            <a:r>
              <a:rPr lang="zh-CN" altLang="en-US" sz="2400" b="1" dirty="0">
                <a:solidFill>
                  <a:schemeClr val="tx1"/>
                </a:solidFill>
                <a:latin typeface="楷体_GB2312" panose="02010609030101010101" pitchFamily="49" charset="-122"/>
                <a:ea typeface="楷体_GB2312" panose="02010609030101010101" pitchFamily="49" charset="-122"/>
              </a:rPr>
              <a:t>它是自同步法的一种。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下图为</a:t>
            </a:r>
            <a:r>
              <a:rPr lang="en-US" altLang="zh-CN" sz="2400" b="1">
                <a:solidFill>
                  <a:schemeClr val="tx1"/>
                </a:solidFill>
                <a:latin typeface="楷体_GB2312" panose="02010609030101010101" pitchFamily="49" charset="-122"/>
                <a:ea typeface="楷体_GB2312" panose="02010609030101010101" pitchFamily="49" charset="-122"/>
              </a:rPr>
              <a:t>DSB</a:t>
            </a:r>
            <a:r>
              <a:rPr lang="zh-CN" altLang="en-US" sz="2400" b="1" dirty="0">
                <a:solidFill>
                  <a:schemeClr val="tx1"/>
                </a:solidFill>
                <a:latin typeface="楷体_GB2312" panose="02010609030101010101" pitchFamily="49" charset="-122"/>
                <a:ea typeface="楷体_GB2312" panose="02010609030101010101" pitchFamily="49" charset="-122"/>
              </a:rPr>
              <a:t>信号采用平方变换法恢复载波的框图</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a)</a:t>
            </a:r>
            <a:r>
              <a:rPr lang="zh-CN" altLang="en-US" sz="2400" b="1" dirty="0">
                <a:solidFill>
                  <a:schemeClr val="tx1"/>
                </a:solidFill>
                <a:latin typeface="楷体_GB2312" panose="02010609030101010101" pitchFamily="49" charset="-122"/>
                <a:ea typeface="楷体_GB2312" panose="02010609030101010101" pitchFamily="49" charset="-122"/>
              </a:rPr>
              <a:t>平方变换法</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b)</a:t>
            </a:r>
            <a:r>
              <a:rPr lang="zh-CN" altLang="en-US" sz="2400" b="1" dirty="0">
                <a:solidFill>
                  <a:schemeClr val="tx1"/>
                </a:solidFill>
                <a:latin typeface="楷体_GB2312" panose="02010609030101010101" pitchFamily="49" charset="-122"/>
                <a:ea typeface="楷体_GB2312" panose="02010609030101010101" pitchFamily="49" charset="-122"/>
              </a:rPr>
              <a:t>平方环法。 </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3236" name="对象 223235"/>
          <p:cNvGraphicFramePr/>
          <p:nvPr/>
        </p:nvGraphicFramePr>
        <p:xfrm>
          <a:off x="544195" y="4766310"/>
          <a:ext cx="7748270" cy="2015490"/>
        </p:xfrm>
        <a:graphic>
          <a:graphicData uri="http://schemas.openxmlformats.org/presentationml/2006/ole">
            <mc:AlternateContent xmlns:mc="http://schemas.openxmlformats.org/markup-compatibility/2006">
              <mc:Choice xmlns:v="urn:schemas-microsoft-com:vml" Requires="v">
                <p:oleObj spid="_x0000_s3084" name="" r:id="rId1" imgW="7200900" imgH="2343150" progId="Paint.Picture">
                  <p:embed/>
                </p:oleObj>
              </mc:Choice>
              <mc:Fallback>
                <p:oleObj name="" r:id="rId1" imgW="7200900" imgH="2343150" progId="Paint.Picture">
                  <p:embed/>
                  <p:pic>
                    <p:nvPicPr>
                      <p:cNvPr id="0" name="图片 3083"/>
                      <p:cNvPicPr/>
                      <p:nvPr/>
                    </p:nvPicPr>
                    <p:blipFill>
                      <a:blip r:embed="rId2"/>
                      <a:stretch>
                        <a:fillRect/>
                      </a:stretch>
                    </p:blipFill>
                    <p:spPr>
                      <a:xfrm>
                        <a:off x="544195" y="4766310"/>
                        <a:ext cx="7748270" cy="2015490"/>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graphicFrame>
        <p:nvGraphicFramePr>
          <p:cNvPr id="224261" name="对象 224260"/>
          <p:cNvGraphicFramePr/>
          <p:nvPr/>
        </p:nvGraphicFramePr>
        <p:xfrm>
          <a:off x="988378" y="2886710"/>
          <a:ext cx="7416800" cy="2582863"/>
        </p:xfrm>
        <a:graphic>
          <a:graphicData uri="http://schemas.openxmlformats.org/presentationml/2006/ole">
            <mc:AlternateContent xmlns:mc="http://schemas.openxmlformats.org/markup-compatibility/2006">
              <mc:Choice xmlns:v="urn:schemas-microsoft-com:vml" Requires="v">
                <p:oleObj spid="_x0000_s3076" name="" r:id="rId1" imgW="5686425" imgH="1981200" progId="Paint.Picture">
                  <p:embed/>
                </p:oleObj>
              </mc:Choice>
              <mc:Fallback>
                <p:oleObj name="" r:id="rId1" imgW="5686425" imgH="1981200" progId="Paint.Picture">
                  <p:embed/>
                  <p:pic>
                    <p:nvPicPr>
                      <p:cNvPr id="0" name="图片 3075"/>
                      <p:cNvPicPr/>
                      <p:nvPr/>
                    </p:nvPicPr>
                    <p:blipFill>
                      <a:blip r:embed="rId2"/>
                      <a:stretch>
                        <a:fillRect/>
                      </a:stretch>
                    </p:blipFill>
                    <p:spPr>
                      <a:xfrm>
                        <a:off x="988378" y="2886710"/>
                        <a:ext cx="7416800" cy="2582863"/>
                      </a:xfrm>
                      <a:prstGeom prst="rect">
                        <a:avLst/>
                      </a:prstGeom>
                      <a:noFill/>
                      <a:ln w="38100">
                        <a:noFill/>
                        <a:miter/>
                      </a:ln>
                    </p:spPr>
                  </p:pic>
                </p:oleObj>
              </mc:Fallback>
            </mc:AlternateContent>
          </a:graphicData>
        </a:graphic>
      </p:graphicFrame>
      <p:sp>
        <p:nvSpPr>
          <p:cNvPr id="224260" name="标题 224259"/>
          <p:cNvSpPr>
            <a:spLocks noGrp="1"/>
          </p:cNvSpPr>
          <p:nvPr>
            <p:ph type="title"/>
          </p:nvPr>
        </p:nvSpPr>
        <p:spPr>
          <a:xfrm>
            <a:off x="288290" y="1538605"/>
            <a:ext cx="8367395" cy="5280025"/>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3 </a:t>
            </a:r>
            <a:r>
              <a:rPr lang="zh-CN" altLang="en-US" sz="2400" b="1" dirty="0">
                <a:solidFill>
                  <a:schemeClr val="tx1"/>
                </a:solidFill>
                <a:latin typeface="楷体_GB2312" panose="02010609030101010101" pitchFamily="49" charset="-122"/>
                <a:ea typeface="楷体_GB2312" panose="02010609030101010101" pitchFamily="49" charset="-122"/>
              </a:rPr>
              <a:t>同相正交法</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科斯塔斯环</a:t>
            </a:r>
            <a:r>
              <a:rPr lang="en-US" altLang="zh-CN" sz="2400" b="1" dirty="0">
                <a:solidFill>
                  <a:schemeClr val="tx1"/>
                </a:solidFill>
                <a:latin typeface="楷体_GB2312" panose="02010609030101010101" pitchFamily="49" charset="-122"/>
                <a:ea typeface="楷体_GB2312" panose="02010609030101010101" pitchFamily="49" charset="-122"/>
              </a:rPr>
              <a:t>) </a:t>
            </a:r>
            <a:br>
              <a:rPr lang="en-US" altLang="zh-CN" sz="2400" b="1" dirty="0">
                <a:solidFill>
                  <a:schemeClr val="tx1"/>
                </a:solidFill>
                <a:latin typeface="楷体_GB2312" panose="02010609030101010101" pitchFamily="49" charset="-122"/>
                <a:ea typeface="楷体_GB2312" panose="02010609030101010101" pitchFamily="49" charset="-122"/>
              </a:rPr>
            </a:b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利用锁相环提取载波的另一种常用的方法是采用同相正交环</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也称科斯塔斯环</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err="1">
                <a:solidFill>
                  <a:schemeClr val="tx1"/>
                </a:solidFill>
                <a:latin typeface="楷体_GB2312" panose="02010609030101010101" pitchFamily="49" charset="-122"/>
                <a:ea typeface="楷体_GB2312" panose="02010609030101010101" pitchFamily="49" charset="-122"/>
              </a:rPr>
              <a:t>Castas</a:t>
            </a:r>
            <a:r>
              <a:rPr lang="en-US" altLang="zh-CN" sz="2400" b="1">
                <a:solidFill>
                  <a:schemeClr val="tx1"/>
                </a:solidFill>
                <a:latin typeface="楷体_GB2312" panose="02010609030101010101" pitchFamily="49" charset="-122"/>
                <a:ea typeface="楷体_GB2312" panose="02010609030101010101" pitchFamily="49" charset="-122"/>
              </a:rPr>
              <a:t>)</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其方框图如图所示</a:t>
            </a:r>
            <a:r>
              <a:rPr lang="zh-CN" altLang="en-US" sz="2400" b="1" dirty="0">
                <a:solidFill>
                  <a:schemeClr val="tx1"/>
                </a:solidFill>
                <a:latin typeface="楷体_GB2312" panose="02010609030101010101" pitchFamily="49" charset="-122"/>
                <a:ea typeface="Arial Unicode MS" pitchFamily="34" charset="-122"/>
              </a:rPr>
              <a:t>。</a:t>
            </a: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它包括两个相干解调器，它们的输入信号相同，分别使用二个在相位上正交的本地载波信号，上支路叫做同相相干解调器，下支路叫做正交相干解调器。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3" name="文本框 2"/>
          <p:cNvSpPr txBox="1"/>
          <p:nvPr>
            <p:custDataLst>
              <p:tags r:id="rId3"/>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5284" name="标题 225283"/>
          <p:cNvSpPr>
            <a:spLocks noGrp="1"/>
          </p:cNvSpPr>
          <p:nvPr>
            <p:ph type="title"/>
          </p:nvPr>
        </p:nvSpPr>
        <p:spPr>
          <a:xfrm>
            <a:off x="246063" y="1096328"/>
            <a:ext cx="8564562" cy="4271962"/>
          </a:xfrm>
          <a:ln/>
        </p:spPr>
        <p:txBody>
          <a:bodyPr anchor="b" anchorCtr="0"/>
          <a:p>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两个相干解调器的输出同时送入乘法器，并通过低通滤波器形成闭环系统，去控制压控振荡器</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VCO)</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使本地载波自动跟踪发射载波的相位。在同步时，同相支路的输出即为所需的解调信号，这时正交支路的输出为</a:t>
            </a:r>
            <a:r>
              <a:rPr lang="en-US" altLang="zh-CN" sz="2400" b="1" dirty="0">
                <a:solidFill>
                  <a:schemeClr val="tx1"/>
                </a:solidFill>
                <a:latin typeface="楷体_GB2312" panose="02010609030101010101" pitchFamily="49" charset="-122"/>
                <a:ea typeface="楷体_GB2312" panose="02010609030101010101" pitchFamily="49" charset="-122"/>
              </a:rPr>
              <a:t>0</a:t>
            </a:r>
            <a:r>
              <a:rPr lang="zh-CN" altLang="en-US" sz="2400" b="1" dirty="0">
                <a:solidFill>
                  <a:schemeClr val="tx1"/>
                </a:solidFill>
                <a:latin typeface="楷体_GB2312" panose="02010609030101010101" pitchFamily="49" charset="-122"/>
                <a:ea typeface="楷体_GB2312" panose="02010609030101010101" pitchFamily="49" charset="-122"/>
              </a:rPr>
              <a:t>。</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因此，这种方法叫做同相正交法。</a:t>
            </a:r>
            <a:br>
              <a:rPr lang="zh-CN" altLang="en-US" dirty="0"/>
            </a:br>
            <a:r>
              <a:rPr lang="zh-CN" altLang="en-US" dirty="0"/>
              <a:t>    </a:t>
            </a:r>
            <a:r>
              <a:rPr lang="zh-CN" altLang="en-US" sz="2400" b="1" dirty="0">
                <a:solidFill>
                  <a:schemeClr val="tx1"/>
                </a:solidFill>
                <a:latin typeface="楷体_GB2312" panose="02010609030101010101" pitchFamily="49" charset="-122"/>
                <a:ea typeface="楷体_GB2312" panose="02010609030101010101" pitchFamily="49" charset="-122"/>
              </a:rPr>
              <a:t>设</a:t>
            </a:r>
            <a:r>
              <a:rPr lang="en-US" altLang="zh-CN" sz="2400" b="1">
                <a:solidFill>
                  <a:schemeClr val="tx1"/>
                </a:solidFill>
                <a:latin typeface="楷体_GB2312" panose="02010609030101010101" pitchFamily="49" charset="-122"/>
                <a:ea typeface="楷体_GB2312" panose="02010609030101010101" pitchFamily="49" charset="-122"/>
              </a:rPr>
              <a:t>VCD</a:t>
            </a:r>
            <a:r>
              <a:rPr lang="zh-CN" altLang="en-US" sz="2400" b="1" dirty="0">
                <a:solidFill>
                  <a:schemeClr val="tx1"/>
                </a:solidFill>
                <a:latin typeface="楷体_GB2312" panose="02010609030101010101" pitchFamily="49" charset="-122"/>
                <a:ea typeface="楷体_GB2312" panose="02010609030101010101" pitchFamily="49" charset="-122"/>
              </a:rPr>
              <a:t>的输出为</a:t>
            </a:r>
            <a:r>
              <a:rPr lang="en-US" altLang="zh-CN" sz="2400" b="1" err="1">
                <a:solidFill>
                  <a:schemeClr val="tx1"/>
                </a:solidFill>
                <a:latin typeface="楷体_GB2312" panose="02010609030101010101" pitchFamily="49" charset="-122"/>
                <a:ea typeface="楷体_GB2312" panose="02010609030101010101" pitchFamily="49" charset="-122"/>
              </a:rPr>
              <a:t>cos</a:t>
            </a:r>
            <a:r>
              <a:rPr lang="en-US" altLang="zh-CN" sz="2400" b="1">
                <a:solidFill>
                  <a:schemeClr val="tx1"/>
                </a:solidFill>
                <a:latin typeface="楷体_GB2312" panose="02010609030101010101" pitchFamily="49" charset="-122"/>
                <a:ea typeface="楷体_GB2312" panose="02010609030101010101" pitchFamily="49" charset="-122"/>
              </a:rPr>
              <a:t>(ω</a:t>
            </a:r>
            <a:r>
              <a:rPr lang="en-US" altLang="zh-CN" sz="1600" b="1">
                <a:solidFill>
                  <a:schemeClr val="tx1"/>
                </a:solidFill>
                <a:latin typeface="楷体_GB2312" panose="02010609030101010101" pitchFamily="49" charset="-122"/>
                <a:ea typeface="楷体_GB2312" panose="02010609030101010101" pitchFamily="49" charset="-122"/>
              </a:rPr>
              <a:t>0</a:t>
            </a:r>
            <a:r>
              <a:rPr lang="en-US" altLang="zh-CN" sz="2400" b="1">
                <a:solidFill>
                  <a:schemeClr val="tx1"/>
                </a:solidFill>
                <a:latin typeface="楷体_GB2312" panose="02010609030101010101" pitchFamily="49" charset="-122"/>
                <a:ea typeface="楷体_GB2312" panose="02010609030101010101" pitchFamily="49" charset="-122"/>
              </a:rPr>
              <a:t>t+φ)</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a:t> </a:t>
            </a:r>
            <a:br>
              <a:rPr lang="zh-CN" altLang="en-US"/>
            </a:br>
            <a:br>
              <a:rPr lang="zh-CN" altLang="en-US"/>
            </a:br>
            <a:r>
              <a:rPr lang="zh-CN" altLang="en-US" sz="2400" b="1" dirty="0">
                <a:solidFill>
                  <a:schemeClr val="tx1"/>
                </a:solidFill>
                <a:latin typeface="楷体_GB2312" panose="02010609030101010101" pitchFamily="49" charset="-122"/>
                <a:ea typeface="楷体_GB2312" panose="02010609030101010101" pitchFamily="49" charset="-122"/>
              </a:rPr>
              <a:t>故：</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5285" name="对象 225284"/>
          <p:cNvGraphicFramePr/>
          <p:nvPr/>
        </p:nvGraphicFramePr>
        <p:xfrm>
          <a:off x="1290638" y="3993833"/>
          <a:ext cx="3022600" cy="503237"/>
        </p:xfrm>
        <a:graphic>
          <a:graphicData uri="http://schemas.openxmlformats.org/presentationml/2006/ole">
            <mc:AlternateContent xmlns:mc="http://schemas.openxmlformats.org/markup-compatibility/2006">
              <mc:Choice xmlns:v="urn:schemas-microsoft-com:vml" Requires="v">
                <p:oleObj spid="_x0000_s3079" name="" r:id="rId1" imgW="1104900" imgH="228600" progId="Equation.3">
                  <p:embed/>
                </p:oleObj>
              </mc:Choice>
              <mc:Fallback>
                <p:oleObj name="" r:id="rId1" imgW="1104900" imgH="228600" progId="Equation.3">
                  <p:embed/>
                  <p:pic>
                    <p:nvPicPr>
                      <p:cNvPr id="0" name="图片 3078"/>
                      <p:cNvPicPr/>
                      <p:nvPr/>
                    </p:nvPicPr>
                    <p:blipFill>
                      <a:blip r:embed="rId2"/>
                      <a:stretch>
                        <a:fillRect/>
                      </a:stretch>
                    </p:blipFill>
                    <p:spPr>
                      <a:xfrm>
                        <a:off x="1290638" y="3993833"/>
                        <a:ext cx="3022600" cy="503237"/>
                      </a:xfrm>
                      <a:prstGeom prst="rect">
                        <a:avLst/>
                      </a:prstGeom>
                      <a:noFill/>
                      <a:ln w="38100">
                        <a:noFill/>
                        <a:miter/>
                      </a:ln>
                    </p:spPr>
                  </p:pic>
                </p:oleObj>
              </mc:Fallback>
            </mc:AlternateContent>
          </a:graphicData>
        </a:graphic>
      </p:graphicFrame>
      <p:graphicFrame>
        <p:nvGraphicFramePr>
          <p:cNvPr id="225286" name="对象 225285"/>
          <p:cNvGraphicFramePr/>
          <p:nvPr/>
        </p:nvGraphicFramePr>
        <p:xfrm>
          <a:off x="5027613" y="3993833"/>
          <a:ext cx="3022600" cy="503237"/>
        </p:xfrm>
        <a:graphic>
          <a:graphicData uri="http://schemas.openxmlformats.org/presentationml/2006/ole">
            <mc:AlternateContent xmlns:mc="http://schemas.openxmlformats.org/markup-compatibility/2006">
              <mc:Choice xmlns:v="urn:schemas-microsoft-com:vml" Requires="v">
                <p:oleObj spid="_x0000_s3077" name="" r:id="rId3" imgW="1117600" imgH="228600" progId="Equation.3">
                  <p:embed/>
                </p:oleObj>
              </mc:Choice>
              <mc:Fallback>
                <p:oleObj name="" r:id="rId3" imgW="1117600" imgH="228600" progId="Equation.3">
                  <p:embed/>
                  <p:pic>
                    <p:nvPicPr>
                      <p:cNvPr id="0" name="图片 3076"/>
                      <p:cNvPicPr/>
                      <p:nvPr/>
                    </p:nvPicPr>
                    <p:blipFill>
                      <a:blip r:embed="rId4"/>
                      <a:stretch>
                        <a:fillRect/>
                      </a:stretch>
                    </p:blipFill>
                    <p:spPr>
                      <a:xfrm>
                        <a:off x="5027613" y="3993833"/>
                        <a:ext cx="3022600" cy="503237"/>
                      </a:xfrm>
                      <a:prstGeom prst="rect">
                        <a:avLst/>
                      </a:prstGeom>
                      <a:noFill/>
                      <a:ln w="38100">
                        <a:noFill/>
                        <a:miter/>
                      </a:ln>
                    </p:spPr>
                  </p:pic>
                </p:oleObj>
              </mc:Fallback>
            </mc:AlternateContent>
          </a:graphicData>
        </a:graphic>
      </p:graphicFrame>
      <p:graphicFrame>
        <p:nvGraphicFramePr>
          <p:cNvPr id="225287" name="对象 225286"/>
          <p:cNvGraphicFramePr/>
          <p:nvPr/>
        </p:nvGraphicFramePr>
        <p:xfrm>
          <a:off x="1290638" y="4595813"/>
          <a:ext cx="5981700" cy="2262187"/>
        </p:xfrm>
        <a:graphic>
          <a:graphicData uri="http://schemas.openxmlformats.org/presentationml/2006/ole">
            <mc:AlternateContent xmlns:mc="http://schemas.openxmlformats.org/markup-compatibility/2006">
              <mc:Choice xmlns:v="urn:schemas-microsoft-com:vml" Requires="v">
                <p:oleObj spid="_x0000_s3078" name="" r:id="rId5" imgW="2856230" imgH="1269365" progId="Equation.3">
                  <p:embed/>
                </p:oleObj>
              </mc:Choice>
              <mc:Fallback>
                <p:oleObj name="" r:id="rId5" imgW="2856230" imgH="1269365" progId="Equation.3">
                  <p:embed/>
                  <p:pic>
                    <p:nvPicPr>
                      <p:cNvPr id="0" name="图片 3077"/>
                      <p:cNvPicPr/>
                      <p:nvPr/>
                    </p:nvPicPr>
                    <p:blipFill>
                      <a:blip r:embed="rId6"/>
                      <a:stretch>
                        <a:fillRect/>
                      </a:stretch>
                    </p:blipFill>
                    <p:spPr>
                      <a:xfrm>
                        <a:off x="1290638" y="4595813"/>
                        <a:ext cx="5981700" cy="2262187"/>
                      </a:xfrm>
                      <a:prstGeom prst="rect">
                        <a:avLst/>
                      </a:prstGeom>
                      <a:noFill/>
                      <a:ln w="38100">
                        <a:noFill/>
                        <a:miter/>
                      </a:ln>
                    </p:spPr>
                  </p:pic>
                </p:oleObj>
              </mc:Fallback>
            </mc:AlternateContent>
          </a:graphicData>
        </a:graphic>
      </p:graphicFrame>
      <p:sp>
        <p:nvSpPr>
          <p:cNvPr id="3" name="文本框 2"/>
          <p:cNvSpPr txBox="1"/>
          <p:nvPr>
            <p:custDataLst>
              <p:tags r:id="rId7"/>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a:xfrm>
            <a:off x="7056120" y="6405880"/>
            <a:ext cx="1905000" cy="457200"/>
          </a:xfrm>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6308" name="标题 226307"/>
          <p:cNvSpPr>
            <a:spLocks noGrp="1"/>
          </p:cNvSpPr>
          <p:nvPr>
            <p:ph type="title"/>
          </p:nvPr>
        </p:nvSpPr>
        <p:spPr>
          <a:xfrm>
            <a:off x="333375" y="1261745"/>
            <a:ext cx="8627745" cy="5659755"/>
          </a:xfrm>
          <a:ln/>
        </p:spPr>
        <p:txBody>
          <a:bodyPr anchor="b" anchorCtr="0"/>
          <a:p>
            <a:r>
              <a:rPr lang="zh-CN" altLang="en-US" sz="2400" b="1" dirty="0">
                <a:solidFill>
                  <a:schemeClr val="tx1"/>
                </a:solidFill>
                <a:latin typeface="楷体_GB2312" panose="02010609030101010101" pitchFamily="49" charset="-122"/>
                <a:ea typeface="楷体_GB2312" panose="02010609030101010101" pitchFamily="49" charset="-122"/>
              </a:rPr>
              <a:t>经过带宽为</a:t>
            </a:r>
            <a:r>
              <a:rPr lang="en-US" altLang="zh-CN" sz="2400" b="1">
                <a:solidFill>
                  <a:schemeClr val="tx1"/>
                </a:solidFill>
                <a:latin typeface="楷体_GB2312" panose="02010609030101010101" pitchFamily="49" charset="-122"/>
                <a:ea typeface="楷体_GB2312" panose="02010609030101010101" pitchFamily="49" charset="-122"/>
              </a:rPr>
              <a:t>Wm</a:t>
            </a:r>
            <a:r>
              <a:rPr lang="zh-CN" altLang="en-US" sz="2400" b="1">
                <a:solidFill>
                  <a:schemeClr val="tx1"/>
                </a:solidFill>
                <a:latin typeface="楷体_GB2312" panose="02010609030101010101" pitchFamily="49" charset="-122"/>
                <a:ea typeface="楷体_GB2312" panose="02010609030101010101" pitchFamily="49" charset="-122"/>
              </a:rPr>
              <a:t>的</a:t>
            </a:r>
            <a:r>
              <a:rPr lang="en-US" altLang="zh-CN" sz="2400" b="1">
                <a:solidFill>
                  <a:schemeClr val="tx1"/>
                </a:solidFill>
                <a:latin typeface="楷体_GB2312" panose="02010609030101010101" pitchFamily="49" charset="-122"/>
                <a:ea typeface="楷体_GB2312" panose="02010609030101010101" pitchFamily="49" charset="-122"/>
              </a:rPr>
              <a:t>LPF</a:t>
            </a:r>
            <a:r>
              <a:rPr lang="zh-CN" altLang="en-US" sz="2400" b="1" dirty="0">
                <a:solidFill>
                  <a:schemeClr val="tx1"/>
                </a:solidFill>
                <a:latin typeface="楷体_GB2312" panose="02010609030101010101" pitchFamily="49" charset="-122"/>
                <a:ea typeface="楷体_GB2312" panose="02010609030101010101" pitchFamily="49" charset="-122"/>
              </a:rPr>
              <a:t>后得</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将</a:t>
            </a:r>
            <a:r>
              <a:rPr lang="en-US" altLang="zh-CN" sz="2400" b="1">
                <a:solidFill>
                  <a:schemeClr val="tx1"/>
                </a:solidFill>
                <a:latin typeface="楷体_GB2312" panose="02010609030101010101" pitchFamily="49" charset="-122"/>
                <a:ea typeface="楷体_GB2312" panose="02010609030101010101" pitchFamily="49" charset="-122"/>
              </a:rPr>
              <a:t>U</a:t>
            </a:r>
            <a:r>
              <a:rPr lang="en-US" altLang="zh-CN" sz="1800" b="1">
                <a:solidFill>
                  <a:schemeClr val="tx1"/>
                </a:solidFill>
                <a:latin typeface="楷体_GB2312" panose="02010609030101010101" pitchFamily="49" charset="-122"/>
                <a:ea typeface="楷体_GB2312" panose="02010609030101010101" pitchFamily="49" charset="-122"/>
              </a:rPr>
              <a:t>5</a:t>
            </a:r>
            <a:r>
              <a:rPr lang="zh-CN" altLang="en-US" sz="2400" b="1">
                <a:solidFill>
                  <a:schemeClr val="tx1"/>
                </a:solidFill>
                <a:latin typeface="楷体_GB2312" panose="02010609030101010101" pitchFamily="49" charset="-122"/>
                <a:ea typeface="楷体_GB2312" panose="02010609030101010101" pitchFamily="49" charset="-122"/>
              </a:rPr>
              <a:t>和</a:t>
            </a:r>
            <a:r>
              <a:rPr lang="en-US" altLang="zh-CN" sz="2400" b="1">
                <a:solidFill>
                  <a:schemeClr val="tx1"/>
                </a:solidFill>
                <a:latin typeface="楷体_GB2312" panose="02010609030101010101" pitchFamily="49" charset="-122"/>
                <a:ea typeface="楷体_GB2312" panose="02010609030101010101" pitchFamily="49" charset="-122"/>
              </a:rPr>
              <a:t>U</a:t>
            </a:r>
            <a:r>
              <a:rPr lang="en-US" altLang="zh-CN" sz="1800" b="1">
                <a:solidFill>
                  <a:schemeClr val="tx1"/>
                </a:solidFill>
                <a:latin typeface="楷体_GB2312" panose="02010609030101010101" pitchFamily="49" charset="-122"/>
                <a:ea typeface="楷体_GB2312" panose="02010609030101010101" pitchFamily="49" charset="-122"/>
              </a:rPr>
              <a:t>6</a:t>
            </a:r>
            <a:r>
              <a:rPr lang="zh-CN" altLang="en-US" sz="2400" b="1" dirty="0">
                <a:solidFill>
                  <a:schemeClr val="tx1"/>
                </a:solidFill>
                <a:latin typeface="楷体_GB2312" panose="02010609030101010101" pitchFamily="49" charset="-122"/>
                <a:ea typeface="楷体_GB2312" panose="02010609030101010101" pitchFamily="49" charset="-122"/>
              </a:rPr>
              <a:t>加入相乘器后，得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如果</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1800" b="1" dirty="0">
                <a:solidFill>
                  <a:schemeClr val="tx1"/>
                </a:solidFill>
                <a:latin typeface="楷体_GB2312" panose="02010609030101010101" pitchFamily="49" charset="-122"/>
                <a:ea typeface="楷体_GB2312" panose="02010609030101010101" pitchFamily="49" charset="-122"/>
              </a:rPr>
              <a:t>0</a:t>
            </a:r>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很小，则</a:t>
            </a:r>
            <a:r>
              <a:rPr lang="en-US" altLang="zh-CN" sz="2400" b="1">
                <a:solidFill>
                  <a:schemeClr val="tx1"/>
                </a:solidFill>
                <a:latin typeface="楷体_GB2312" panose="02010609030101010101" pitchFamily="49" charset="-122"/>
                <a:ea typeface="楷体_GB2312" panose="02010609030101010101" pitchFamily="49" charset="-122"/>
              </a:rPr>
              <a:t>sin2(</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1800" b="1">
                <a:solidFill>
                  <a:schemeClr val="tx1"/>
                </a:solidFill>
                <a:latin typeface="楷体_GB2312" panose="02010609030101010101" pitchFamily="49" charset="-122"/>
                <a:ea typeface="楷体_GB2312" panose="02010609030101010101" pitchFamily="49" charset="-122"/>
              </a:rPr>
              <a:t>0</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a:solidFill>
                  <a:schemeClr val="tx1"/>
                </a:solidFill>
                <a:latin typeface="楷体_GB2312" panose="02010609030101010101" pitchFamily="49" charset="-122"/>
                <a:ea typeface="楷体_GB2312" panose="02010609030101010101" pitchFamily="49" charset="-122"/>
              </a:rPr>
              <a:t>2(</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1800" b="1">
                <a:solidFill>
                  <a:schemeClr val="tx1"/>
                </a:solidFill>
                <a:latin typeface="楷体_GB2312" panose="02010609030101010101" pitchFamily="49" charset="-122"/>
                <a:ea typeface="楷体_GB2312" panose="02010609030101010101" pitchFamily="49" charset="-122"/>
              </a:rPr>
              <a:t>0</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a:solidFill>
                  <a:schemeClr val="tx1"/>
                </a:solidFill>
                <a:latin typeface="楷体_GB2312" panose="02010609030101010101" pitchFamily="49" charset="-122"/>
                <a:ea typeface="楷体_GB2312" panose="02010609030101010101" pitchFamily="49" charset="-122"/>
              </a:rPr>
              <a:t>)</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因此，乘法器的输出近似为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如果</a:t>
            </a:r>
            <a:r>
              <a:rPr lang="en-US" altLang="zh-CN" sz="2400" b="1">
                <a:solidFill>
                  <a:schemeClr val="tx1"/>
                </a:solidFill>
                <a:latin typeface="楷体_GB2312" panose="02010609030101010101" pitchFamily="49" charset="-122"/>
                <a:ea typeface="楷体_GB2312" panose="02010609030101010101" pitchFamily="49" charset="-122"/>
              </a:rPr>
              <a:t>U</a:t>
            </a:r>
            <a:r>
              <a:rPr lang="en-US" altLang="zh-CN" sz="1800" b="1">
                <a:solidFill>
                  <a:schemeClr val="tx1"/>
                </a:solidFill>
                <a:latin typeface="楷体_GB2312" panose="02010609030101010101" pitchFamily="49" charset="-122"/>
                <a:ea typeface="楷体_GB2312" panose="02010609030101010101" pitchFamily="49" charset="-122"/>
              </a:rPr>
              <a:t>7</a:t>
            </a:r>
            <a:r>
              <a:rPr lang="zh-CN" altLang="en-US" sz="2400" b="1" dirty="0">
                <a:solidFill>
                  <a:schemeClr val="tx1"/>
                </a:solidFill>
                <a:latin typeface="楷体_GB2312" panose="02010609030101010101" pitchFamily="49" charset="-122"/>
                <a:ea typeface="楷体_GB2312" panose="02010609030101010101" pitchFamily="49" charset="-122"/>
              </a:rPr>
              <a:t>经过一个相对于</a:t>
            </a:r>
            <a:r>
              <a:rPr lang="en-US" altLang="zh-CN" sz="2400" b="1">
                <a:solidFill>
                  <a:schemeClr val="tx1"/>
                </a:solidFill>
                <a:latin typeface="楷体_GB2312" panose="02010609030101010101" pitchFamily="49" charset="-122"/>
                <a:ea typeface="楷体_GB2312" panose="02010609030101010101" pitchFamily="49" charset="-122"/>
              </a:rPr>
              <a:t>Wm</a:t>
            </a:r>
            <a:r>
              <a:rPr lang="zh-CN" altLang="en-US" sz="2400" b="1" dirty="0">
                <a:solidFill>
                  <a:schemeClr val="tx1"/>
                </a:solidFill>
                <a:latin typeface="楷体_GB2312" panose="02010609030101010101" pitchFamily="49" charset="-122"/>
                <a:ea typeface="楷体_GB2312" panose="02010609030101010101" pitchFamily="49" charset="-122"/>
              </a:rPr>
              <a:t>很窄的低通滤波器，此滤波器的作用相当于用时间平均       代替</a:t>
            </a:r>
            <a:r>
              <a:rPr lang="en-US" altLang="zh-CN" sz="2400" b="1">
                <a:solidFill>
                  <a:schemeClr val="tx1"/>
                </a:solidFill>
                <a:latin typeface="楷体_GB2312" panose="02010609030101010101" pitchFamily="49" charset="-122"/>
                <a:ea typeface="楷体_GB2312" panose="02010609030101010101" pitchFamily="49" charset="-122"/>
              </a:rPr>
              <a:t>f</a:t>
            </a:r>
            <a:r>
              <a:rPr lang="en-US" altLang="zh-CN" sz="1800" b="1">
                <a:solidFill>
                  <a:schemeClr val="tx1"/>
                </a:solidFill>
                <a:latin typeface="楷体_GB2312" panose="02010609030101010101" pitchFamily="49" charset="-122"/>
                <a:ea typeface="楷体_GB2312" panose="02010609030101010101" pitchFamily="49" charset="-122"/>
              </a:rPr>
              <a:t>2</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dirty="0">
                <a:solidFill>
                  <a:schemeClr val="tx1"/>
                </a:solidFill>
                <a:latin typeface="楷体_GB2312" panose="02010609030101010101" pitchFamily="49" charset="-122"/>
                <a:ea typeface="楷体_GB2312" panose="02010609030101010101" pitchFamily="49" charset="-122"/>
              </a:rPr>
              <a:t>即滤波器输出直流分量</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6309" name="对象 226308"/>
          <p:cNvGraphicFramePr/>
          <p:nvPr/>
        </p:nvGraphicFramePr>
        <p:xfrm>
          <a:off x="2509520" y="1826895"/>
          <a:ext cx="3200400" cy="1362075"/>
        </p:xfrm>
        <a:graphic>
          <a:graphicData uri="http://schemas.openxmlformats.org/presentationml/2006/ole">
            <mc:AlternateContent xmlns:mc="http://schemas.openxmlformats.org/markup-compatibility/2006">
              <mc:Choice xmlns:v="urn:schemas-microsoft-com:vml" Requires="v">
                <p:oleObj spid="_x0000_s3081" name="" r:id="rId1" imgW="1434465" imgH="812165" progId="Equation.3">
                  <p:embed/>
                </p:oleObj>
              </mc:Choice>
              <mc:Fallback>
                <p:oleObj name="" r:id="rId1" imgW="1434465" imgH="812165" progId="Equation.3">
                  <p:embed/>
                  <p:pic>
                    <p:nvPicPr>
                      <p:cNvPr id="0" name="图片 3080"/>
                      <p:cNvPicPr/>
                      <p:nvPr/>
                    </p:nvPicPr>
                    <p:blipFill>
                      <a:blip r:embed="rId2"/>
                      <a:stretch>
                        <a:fillRect/>
                      </a:stretch>
                    </p:blipFill>
                    <p:spPr>
                      <a:xfrm>
                        <a:off x="2509520" y="1826895"/>
                        <a:ext cx="3200400" cy="1362075"/>
                      </a:xfrm>
                      <a:prstGeom prst="rect">
                        <a:avLst/>
                      </a:prstGeom>
                      <a:noFill/>
                      <a:ln w="38100">
                        <a:noFill/>
                        <a:miter/>
                      </a:ln>
                    </p:spPr>
                  </p:pic>
                </p:oleObj>
              </mc:Fallback>
            </mc:AlternateContent>
          </a:graphicData>
        </a:graphic>
      </p:graphicFrame>
      <p:graphicFrame>
        <p:nvGraphicFramePr>
          <p:cNvPr id="226310" name="对象 226309"/>
          <p:cNvGraphicFramePr/>
          <p:nvPr/>
        </p:nvGraphicFramePr>
        <p:xfrm>
          <a:off x="3568065" y="4841558"/>
          <a:ext cx="3868738" cy="727075"/>
        </p:xfrm>
        <a:graphic>
          <a:graphicData uri="http://schemas.openxmlformats.org/presentationml/2006/ole">
            <mc:AlternateContent xmlns:mc="http://schemas.openxmlformats.org/markup-compatibility/2006">
              <mc:Choice xmlns:v="urn:schemas-microsoft-com:vml" Requires="v">
                <p:oleObj spid="_x0000_s3080" name="" r:id="rId3" imgW="1459865" imgH="393700" progId="Equation.3">
                  <p:embed/>
                </p:oleObj>
              </mc:Choice>
              <mc:Fallback>
                <p:oleObj name="" r:id="rId3" imgW="1459865" imgH="393700" progId="Equation.3">
                  <p:embed/>
                  <p:pic>
                    <p:nvPicPr>
                      <p:cNvPr id="0" name="图片 3079"/>
                      <p:cNvPicPr/>
                      <p:nvPr/>
                    </p:nvPicPr>
                    <p:blipFill>
                      <a:blip r:embed="rId4"/>
                      <a:stretch>
                        <a:fillRect/>
                      </a:stretch>
                    </p:blipFill>
                    <p:spPr>
                      <a:xfrm>
                        <a:off x="3568065" y="4841558"/>
                        <a:ext cx="3868738" cy="727075"/>
                      </a:xfrm>
                      <a:prstGeom prst="rect">
                        <a:avLst/>
                      </a:prstGeom>
                      <a:noFill/>
                      <a:ln w="38100">
                        <a:noFill/>
                        <a:miter/>
                      </a:ln>
                    </p:spPr>
                  </p:pic>
                </p:oleObj>
              </mc:Fallback>
            </mc:AlternateContent>
          </a:graphicData>
        </a:graphic>
      </p:graphicFrame>
      <p:graphicFrame>
        <p:nvGraphicFramePr>
          <p:cNvPr id="226311" name="对象 226310"/>
          <p:cNvGraphicFramePr/>
          <p:nvPr/>
        </p:nvGraphicFramePr>
        <p:xfrm>
          <a:off x="1052195" y="3188970"/>
          <a:ext cx="7956550" cy="815975"/>
        </p:xfrm>
        <a:graphic>
          <a:graphicData uri="http://schemas.openxmlformats.org/presentationml/2006/ole">
            <mc:AlternateContent xmlns:mc="http://schemas.openxmlformats.org/markup-compatibility/2006">
              <mc:Choice xmlns:v="urn:schemas-microsoft-com:vml" Requires="v">
                <p:oleObj spid="_x0000_s3083" name="" r:id="rId5" imgW="5572125" imgH="571500" progId="Paint.Picture">
                  <p:embed/>
                </p:oleObj>
              </mc:Choice>
              <mc:Fallback>
                <p:oleObj name="" r:id="rId5" imgW="5572125" imgH="571500" progId="Paint.Picture">
                  <p:embed/>
                  <p:pic>
                    <p:nvPicPr>
                      <p:cNvPr id="0" name="图片 3082"/>
                      <p:cNvPicPr/>
                      <p:nvPr/>
                    </p:nvPicPr>
                    <p:blipFill>
                      <a:blip r:embed="rId6"/>
                      <a:stretch>
                        <a:fillRect/>
                      </a:stretch>
                    </p:blipFill>
                    <p:spPr>
                      <a:xfrm>
                        <a:off x="1052195" y="3188970"/>
                        <a:ext cx="7956550" cy="815975"/>
                      </a:xfrm>
                      <a:prstGeom prst="rect">
                        <a:avLst/>
                      </a:prstGeom>
                      <a:noFill/>
                      <a:ln w="38100">
                        <a:noFill/>
                        <a:miter/>
                      </a:ln>
                    </p:spPr>
                  </p:pic>
                </p:oleObj>
              </mc:Fallback>
            </mc:AlternateContent>
          </a:graphicData>
        </a:graphic>
      </p:graphicFrame>
      <p:graphicFrame>
        <p:nvGraphicFramePr>
          <p:cNvPr id="226312" name="对象 226311"/>
          <p:cNvGraphicFramePr/>
          <p:nvPr/>
        </p:nvGraphicFramePr>
        <p:xfrm>
          <a:off x="3740785" y="6149340"/>
          <a:ext cx="738188" cy="449263"/>
        </p:xfrm>
        <a:graphic>
          <a:graphicData uri="http://schemas.openxmlformats.org/presentationml/2006/ole">
            <mc:AlternateContent xmlns:mc="http://schemas.openxmlformats.org/markup-compatibility/2006">
              <mc:Choice xmlns:v="urn:schemas-microsoft-com:vml" Requires="v">
                <p:oleObj spid="_x0000_s3082" name="" r:id="rId7" imgW="380365" imgH="254000" progId="Equation.3">
                  <p:embed/>
                </p:oleObj>
              </mc:Choice>
              <mc:Fallback>
                <p:oleObj name="" r:id="rId7" imgW="380365" imgH="254000" progId="Equation.3">
                  <p:embed/>
                  <p:pic>
                    <p:nvPicPr>
                      <p:cNvPr id="0" name="图片 3081"/>
                      <p:cNvPicPr/>
                      <p:nvPr/>
                    </p:nvPicPr>
                    <p:blipFill>
                      <a:blip r:embed="rId8"/>
                      <a:stretch>
                        <a:fillRect/>
                      </a:stretch>
                    </p:blipFill>
                    <p:spPr>
                      <a:xfrm>
                        <a:off x="3740785" y="6149340"/>
                        <a:ext cx="738188" cy="449263"/>
                      </a:xfrm>
                      <a:prstGeom prst="rect">
                        <a:avLst/>
                      </a:prstGeom>
                      <a:noFill/>
                      <a:ln w="38100">
                        <a:noFill/>
                        <a:miter/>
                      </a:ln>
                    </p:spPr>
                  </p:pic>
                </p:oleObj>
              </mc:Fallback>
            </mc:AlternateContent>
          </a:graphicData>
        </a:graphic>
      </p:graphicFrame>
      <p:sp>
        <p:nvSpPr>
          <p:cNvPr id="3" name="文本框 2"/>
          <p:cNvSpPr txBox="1"/>
          <p:nvPr>
            <p:custDataLst>
              <p:tags r:id="rId9"/>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7332" name="标题 227331"/>
          <p:cNvSpPr>
            <a:spLocks noGrp="1"/>
          </p:cNvSpPr>
          <p:nvPr>
            <p:ph type="title"/>
          </p:nvPr>
        </p:nvSpPr>
        <p:spPr>
          <a:xfrm>
            <a:off x="331788" y="930275"/>
            <a:ext cx="8580437" cy="4310063"/>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最后，由环路误差信号               自动控制振荡器相位，使相位差</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θ</a:t>
            </a:r>
            <a:r>
              <a:rPr lang="en-US" altLang="zh-CN" sz="1800" b="1">
                <a:solidFill>
                  <a:schemeClr val="tx1"/>
                </a:solidFill>
                <a:latin typeface="楷体_GB2312" panose="02010609030101010101" pitchFamily="49" charset="-122"/>
                <a:ea typeface="楷体_GB2312" panose="02010609030101010101" pitchFamily="49" charset="-122"/>
              </a:rPr>
              <a:t>0</a:t>
            </a:r>
            <a:r>
              <a:rPr lang="en-US" altLang="zh-CN" sz="2400" b="1">
                <a:solidFill>
                  <a:schemeClr val="tx1"/>
                </a:solidFill>
                <a:latin typeface="楷体_GB2312" panose="02010609030101010101" pitchFamily="49" charset="-122"/>
                <a:ea typeface="楷体_GB2312" panose="02010609030101010101" pitchFamily="49" charset="-122"/>
              </a:rPr>
              <a:t>-φ)</a:t>
            </a:r>
            <a:r>
              <a:rPr lang="zh-CN" altLang="en-US" sz="2400" b="1" dirty="0">
                <a:solidFill>
                  <a:schemeClr val="tx1"/>
                </a:solidFill>
                <a:latin typeface="楷体_GB2312" panose="02010609030101010101" pitchFamily="49" charset="-122"/>
                <a:ea typeface="楷体_GB2312" panose="02010609030101010101" pitchFamily="49" charset="-122"/>
              </a:rPr>
              <a:t>趋于</a:t>
            </a:r>
            <a:r>
              <a:rPr lang="en-US" altLang="zh-CN" sz="2400" b="1" dirty="0">
                <a:solidFill>
                  <a:schemeClr val="tx1"/>
                </a:solidFill>
                <a:latin typeface="楷体_GB2312" panose="02010609030101010101" pitchFamily="49" charset="-122"/>
                <a:ea typeface="楷体_GB2312" panose="02010609030101010101" pitchFamily="49" charset="-122"/>
              </a:rPr>
              <a:t>0</a:t>
            </a:r>
            <a:r>
              <a:rPr lang="zh-CN" altLang="en-US" sz="2400" b="1" dirty="0">
                <a:solidFill>
                  <a:schemeClr val="tx1"/>
                </a:solidFill>
                <a:latin typeface="楷体_GB2312" panose="02010609030101010101" pitchFamily="49" charset="-122"/>
                <a:ea typeface="楷体_GB2312" panose="02010609030101010101" pitchFamily="49" charset="-122"/>
              </a:rPr>
              <a:t>，在稳定条件下</a:t>
            </a:r>
            <a:r>
              <a:rPr lang="en-US" altLang="zh-CN" sz="2400" b="1">
                <a:solidFill>
                  <a:schemeClr val="tx1"/>
                </a:solidFill>
                <a:latin typeface="楷体_GB2312" panose="02010609030101010101" pitchFamily="49" charset="-122"/>
                <a:ea typeface="楷体_GB2312" panose="02010609030101010101" pitchFamily="49" charset="-122"/>
              </a:rPr>
              <a:t>θ</a:t>
            </a:r>
            <a:r>
              <a:rPr lang="en-US" altLang="zh-CN" sz="1800" b="1">
                <a:solidFill>
                  <a:schemeClr val="tx1"/>
                </a:solidFill>
                <a:latin typeface="楷体_GB2312" panose="02010609030101010101" pitchFamily="49" charset="-122"/>
                <a:ea typeface="楷体_GB2312" panose="02010609030101010101" pitchFamily="49" charset="-122"/>
              </a:rPr>
              <a:t>0</a:t>
            </a:r>
            <a:r>
              <a:rPr lang="en-US" altLang="zh-CN" sz="2400" b="1">
                <a:solidFill>
                  <a:schemeClr val="tx1"/>
                </a:solidFill>
                <a:latin typeface="楷体_GB2312" panose="02010609030101010101" pitchFamily="49" charset="-122"/>
                <a:ea typeface="楷体_GB2312" panose="02010609030101010101" pitchFamily="49" charset="-122"/>
              </a:rPr>
              <a:t>≈φ</a:t>
            </a:r>
            <a:r>
              <a:rPr lang="zh-CN" altLang="en-US" sz="2400" b="1">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科斯塔斯环的相位控制作用在调制信号消失时会中止。当再出现调制信号时，必须重新锁定。由于一般入锁过程很短，对语言传输不致引起感觉到的失真。这样</a:t>
            </a:r>
            <a:r>
              <a:rPr lang="en-US" altLang="zh-CN" sz="2400" b="1">
                <a:solidFill>
                  <a:schemeClr val="tx1"/>
                </a:solidFill>
                <a:latin typeface="楷体_GB2312" panose="02010609030101010101" pitchFamily="49" charset="-122"/>
                <a:ea typeface="楷体_GB2312" panose="02010609030101010101" pitchFamily="49" charset="-122"/>
              </a:rPr>
              <a:t>U</a:t>
            </a:r>
            <a:r>
              <a:rPr lang="en-US" altLang="zh-CN" sz="1800" b="1">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就是所需提取的载波</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U</a:t>
            </a:r>
            <a:r>
              <a:rPr lang="en-US" altLang="zh-CN" sz="1800" b="1">
                <a:solidFill>
                  <a:schemeClr val="tx1"/>
                </a:solidFill>
                <a:latin typeface="楷体_GB2312" panose="02010609030101010101" pitchFamily="49" charset="-122"/>
                <a:ea typeface="楷体_GB2312" panose="02010609030101010101" pitchFamily="49" charset="-122"/>
              </a:rPr>
              <a:t>5</a:t>
            </a:r>
            <a:r>
              <a:rPr lang="zh-CN" altLang="en-US" sz="2400" b="1" dirty="0">
                <a:solidFill>
                  <a:schemeClr val="tx1"/>
                </a:solidFill>
                <a:latin typeface="楷体_GB2312" panose="02010609030101010101" pitchFamily="49" charset="-122"/>
                <a:ea typeface="楷体_GB2312" panose="02010609030101010101" pitchFamily="49" charset="-122"/>
              </a:rPr>
              <a:t>作为解调信号的输出。</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7333" name="对象 227332"/>
          <p:cNvGraphicFramePr/>
          <p:nvPr/>
        </p:nvGraphicFramePr>
        <p:xfrm>
          <a:off x="4243388" y="1884363"/>
          <a:ext cx="2303462" cy="868362"/>
        </p:xfrm>
        <a:graphic>
          <a:graphicData uri="http://schemas.openxmlformats.org/presentationml/2006/ole">
            <mc:AlternateContent xmlns:mc="http://schemas.openxmlformats.org/markup-compatibility/2006">
              <mc:Choice xmlns:v="urn:schemas-microsoft-com:vml" Requires="v">
                <p:oleObj spid="_x0000_s3084" name="" r:id="rId1" imgW="1116965" imgH="393700" progId="Equation.3">
                  <p:embed/>
                </p:oleObj>
              </mc:Choice>
              <mc:Fallback>
                <p:oleObj name="" r:id="rId1" imgW="1116965" imgH="393700" progId="Equation.3">
                  <p:embed/>
                  <p:pic>
                    <p:nvPicPr>
                      <p:cNvPr id="0" name="图片 3083"/>
                      <p:cNvPicPr/>
                      <p:nvPr/>
                    </p:nvPicPr>
                    <p:blipFill>
                      <a:blip r:embed="rId2"/>
                      <a:stretch>
                        <a:fillRect/>
                      </a:stretch>
                    </p:blipFill>
                    <p:spPr>
                      <a:xfrm>
                        <a:off x="4243388" y="1884363"/>
                        <a:ext cx="2303462" cy="868362"/>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8356" name="标题 228355"/>
          <p:cNvSpPr>
            <a:spLocks noGrp="1"/>
          </p:cNvSpPr>
          <p:nvPr>
            <p:ph type="title"/>
          </p:nvPr>
        </p:nvSpPr>
        <p:spPr>
          <a:xfrm>
            <a:off x="246380" y="1454150"/>
            <a:ext cx="8550275" cy="4932680"/>
          </a:xfrm>
          <a:ln/>
        </p:spPr>
        <p:txBody>
          <a:bodyPr anchor="b" anchorCtr="0"/>
          <a:p>
            <a:pPr>
              <a:lnSpc>
                <a:spcPct val="120000"/>
              </a:lnSpc>
            </a:pP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定义：</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66"/>
                </a:solidFill>
                <a:latin typeface="楷体_GB2312" panose="02010609030101010101" pitchFamily="49" charset="-122"/>
                <a:ea typeface="楷体_GB2312" panose="02010609030101010101" pitchFamily="49" charset="-122"/>
              </a:rPr>
              <a:t>在数字通信系统中，把在接收端产生与接收码元的重复频率和相位一致的定时脉冲序列的过程称为码元同步，或称位同步。</a:t>
            </a: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实现位同步的方法和载波同步类似，有插入导频法</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外同步法</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和直接法</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自同步法</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两类。 </a:t>
            </a:r>
            <a:br>
              <a:rPr lang="zh-CN" altLang="en-US" sz="2400" b="1" dirty="0">
                <a:solidFill>
                  <a:schemeClr val="tx1"/>
                </a:solidFill>
                <a:latin typeface="楷体_GB2312" panose="02010609030101010101" pitchFamily="49" charset="-122"/>
                <a:ea typeface="楷体_GB2312" panose="02010609030101010101" pitchFamily="49" charset="-122"/>
              </a:rPr>
            </a:br>
            <a:r>
              <a:rPr lang="en-US" altLang="zh-CN" sz="2400" b="1" dirty="0">
                <a:solidFill>
                  <a:schemeClr val="tx1"/>
                </a:solidFill>
                <a:latin typeface="楷体_GB2312" panose="02010609030101010101" pitchFamily="49" charset="-122"/>
                <a:ea typeface="楷体_GB2312" panose="02010609030101010101" pitchFamily="49" charset="-122"/>
              </a:rPr>
              <a:t>1 </a:t>
            </a:r>
            <a:r>
              <a:rPr lang="zh-CN" altLang="en-US" sz="2400" b="1" dirty="0">
                <a:solidFill>
                  <a:schemeClr val="tx1"/>
                </a:solidFill>
                <a:latin typeface="楷体_GB2312" panose="02010609030101010101" pitchFamily="49" charset="-122"/>
                <a:ea typeface="楷体_GB2312" panose="02010609030101010101" pitchFamily="49" charset="-122"/>
              </a:rPr>
              <a:t>插入导频法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为了得到码元同步的定时信号，首先要确定接收到的信息数据流中是否有位定时的频率分量。如果存在此分量，就可以利用滤波器从信息数据流中把位定时时钟直接提取出来。 </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3" name="文本框 2"/>
          <p:cNvSpPr txBox="1"/>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29378" name="标题 229377"/>
          <p:cNvSpPr>
            <a:spLocks noGrp="1"/>
          </p:cNvSpPr>
          <p:nvPr>
            <p:ph type="title"/>
          </p:nvPr>
        </p:nvSpPr>
        <p:spPr>
          <a:xfrm>
            <a:off x="200025" y="1697673"/>
            <a:ext cx="8897938" cy="3743325"/>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若基带信号为随机的二进制不归零码序列，这种信号本身不包含位同步信号，为了获得位同步信号需在基带信号中插入位同步的导频信号，或者对基带信号进行某种码型变换以得到位同步信息。</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位同步的导频插入方法与载波同步时的插入导频法类似，它也要插在基带信号频谱的零点处，以便提取，如图</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a)</a:t>
            </a:r>
            <a:r>
              <a:rPr lang="zh-CN" altLang="en-US" sz="2400" b="1" dirty="0">
                <a:solidFill>
                  <a:schemeClr val="tx1"/>
                </a:solidFill>
                <a:latin typeface="楷体_GB2312" panose="02010609030101010101" pitchFamily="49" charset="-122"/>
                <a:ea typeface="楷体_GB2312" panose="02010609030101010101" pitchFamily="49" charset="-122"/>
              </a:rPr>
              <a:t>所示。如果信号经过相关编码，其频谱的第一个零点在</a:t>
            </a:r>
            <a:r>
              <a:rPr lang="en-US" altLang="zh-CN" sz="2400" b="1">
                <a:solidFill>
                  <a:schemeClr val="tx1"/>
                </a:solidFill>
                <a:latin typeface="楷体_GB2312" panose="02010609030101010101" pitchFamily="49" charset="-122"/>
                <a:ea typeface="楷体_GB2312" panose="02010609030101010101" pitchFamily="49" charset="-122"/>
              </a:rPr>
              <a:t>f=1/2T</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插入导频也应在</a:t>
            </a:r>
            <a:r>
              <a:rPr lang="en-US" altLang="zh-CN" sz="2400" b="1" dirty="0">
                <a:solidFill>
                  <a:schemeClr val="tx1"/>
                </a:solidFill>
                <a:latin typeface="楷体_GB2312" panose="02010609030101010101" pitchFamily="49" charset="-122"/>
                <a:ea typeface="楷体_GB2312" panose="02010609030101010101" pitchFamily="49" charset="-122"/>
              </a:rPr>
              <a:t>1/2</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dirty="0">
                <a:solidFill>
                  <a:schemeClr val="tx1"/>
                </a:solidFill>
                <a:latin typeface="楷体_GB2312" panose="02010609030101010101" pitchFamily="49" charset="-122"/>
                <a:ea typeface="楷体_GB2312" panose="02010609030101010101" pitchFamily="49" charset="-122"/>
              </a:rPr>
              <a:t>处，如图</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b)</a:t>
            </a:r>
            <a:r>
              <a:rPr lang="zh-CN" altLang="en-US" sz="2400" b="1" dirty="0">
                <a:solidFill>
                  <a:schemeClr val="tx1"/>
                </a:solidFill>
                <a:latin typeface="楷体_GB2312" panose="02010609030101010101" pitchFamily="49" charset="-122"/>
                <a:ea typeface="楷体_GB2312" panose="02010609030101010101" pitchFamily="49" charset="-122"/>
              </a:rPr>
              <a:t>所示</a:t>
            </a:r>
            <a:r>
              <a:rPr lang="en-US" altLang="zh-CN" sz="2400" b="1" dirty="0">
                <a:solidFill>
                  <a:schemeClr val="tx1"/>
                </a:solidFill>
                <a:latin typeface="楷体_GB2312" panose="02010609030101010101" pitchFamily="49" charset="-122"/>
                <a:ea typeface="Arial Unicode MS" pitchFamily="34" charset="-122"/>
              </a:rPr>
              <a:t>.</a:t>
            </a:r>
            <a:r>
              <a:rPr lang="en-US" altLang="zh-CN" sz="2400" b="1" dirty="0">
                <a:solidFill>
                  <a:schemeClr val="tx1"/>
                </a:solidFill>
                <a:latin typeface="楷体_GB2312" panose="02010609030101010101" pitchFamily="49" charset="-122"/>
                <a:ea typeface="楷体_GB2312" panose="02010609030101010101" pitchFamily="49" charset="-122"/>
              </a:rPr>
              <a:t>  </a:t>
            </a:r>
            <a:br>
              <a:rPr lang="en-US" altLang="zh-CN" sz="2400" b="1" dirty="0">
                <a:solidFill>
                  <a:schemeClr val="tx1"/>
                </a:solidFill>
                <a:latin typeface="楷体_GB2312" panose="02010609030101010101" pitchFamily="49" charset="-122"/>
                <a:ea typeface="楷体_GB2312" panose="02010609030101010101" pitchFamily="49" charset="-122"/>
              </a:rPr>
            </a:br>
            <a:endParaRPr lang="en-US" altLang="zh-CN"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29380" name="对象 229379"/>
          <p:cNvGraphicFramePr/>
          <p:nvPr/>
        </p:nvGraphicFramePr>
        <p:xfrm>
          <a:off x="1116965" y="4978400"/>
          <a:ext cx="6723380" cy="1817370"/>
        </p:xfrm>
        <a:graphic>
          <a:graphicData uri="http://schemas.openxmlformats.org/presentationml/2006/ole">
            <mc:AlternateContent xmlns:mc="http://schemas.openxmlformats.org/markup-compatibility/2006">
              <mc:Choice xmlns:v="urn:schemas-microsoft-com:vml" Requires="v">
                <p:oleObj spid="_x0000_s3091" name="" r:id="rId1" imgW="4724400" imgH="1857375" progId="Paint.Picture">
                  <p:embed/>
                </p:oleObj>
              </mc:Choice>
              <mc:Fallback>
                <p:oleObj name="" r:id="rId1" imgW="4724400" imgH="1857375" progId="Paint.Picture">
                  <p:embed/>
                  <p:pic>
                    <p:nvPicPr>
                      <p:cNvPr id="0" name="图片 3090"/>
                      <p:cNvPicPr/>
                      <p:nvPr/>
                    </p:nvPicPr>
                    <p:blipFill>
                      <a:blip r:embed="rId2"/>
                      <a:stretch>
                        <a:fillRect/>
                      </a:stretch>
                    </p:blipFill>
                    <p:spPr>
                      <a:xfrm>
                        <a:off x="1116965" y="4978400"/>
                        <a:ext cx="6723380" cy="1817370"/>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0404" name="标题 230403"/>
          <p:cNvSpPr>
            <a:spLocks noGrp="1"/>
          </p:cNvSpPr>
          <p:nvPr>
            <p:ph type="title"/>
          </p:nvPr>
        </p:nvSpPr>
        <p:spPr>
          <a:xfrm>
            <a:off x="-635" y="1482090"/>
            <a:ext cx="9144000" cy="5572125"/>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下图为插入位定时导频的接收方框图。在接收端</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经中心频率为</a:t>
            </a:r>
            <a:r>
              <a:rPr lang="en-US" altLang="zh-CN" sz="2400" b="1">
                <a:solidFill>
                  <a:schemeClr val="tx1"/>
                </a:solidFill>
                <a:latin typeface="楷体_GB2312" panose="02010609030101010101" pitchFamily="49" charset="-122"/>
                <a:ea typeface="楷体_GB2312" panose="02010609030101010101" pitchFamily="49" charset="-122"/>
              </a:rPr>
              <a:t>f=1/T</a:t>
            </a:r>
            <a:r>
              <a:rPr lang="zh-CN" altLang="en-US" sz="2400" b="1" dirty="0">
                <a:solidFill>
                  <a:schemeClr val="tx1"/>
                </a:solidFill>
                <a:latin typeface="楷体_GB2312" panose="02010609030101010101" pitchFamily="49" charset="-122"/>
                <a:ea typeface="楷体_GB2312" panose="02010609030101010101" pitchFamily="49" charset="-122"/>
              </a:rPr>
              <a:t>的窄带滤波器就可从基带信号中提取位同步信号。而上图</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b)</a:t>
            </a:r>
            <a:r>
              <a:rPr lang="zh-CN" altLang="en-US" sz="2400" b="1" dirty="0">
                <a:solidFill>
                  <a:schemeClr val="tx1"/>
                </a:solidFill>
                <a:latin typeface="楷体_GB2312" panose="02010609030101010101" pitchFamily="49" charset="-122"/>
                <a:ea typeface="楷体_GB2312" panose="02010609030101010101" pitchFamily="49" charset="-122"/>
              </a:rPr>
              <a:t>则需经过</a:t>
            </a:r>
            <a:r>
              <a:rPr lang="en-US" altLang="zh-CN" sz="2400" b="1">
                <a:solidFill>
                  <a:schemeClr val="tx1"/>
                </a:solidFill>
                <a:latin typeface="楷体_GB2312" panose="02010609030101010101" pitchFamily="49" charset="-122"/>
                <a:ea typeface="楷体_GB2312" panose="02010609030101010101" pitchFamily="49" charset="-122"/>
              </a:rPr>
              <a:t>f=1/2T</a:t>
            </a:r>
            <a:r>
              <a:rPr lang="zh-CN" altLang="en-US" sz="2400" b="1" dirty="0">
                <a:solidFill>
                  <a:schemeClr val="tx1"/>
                </a:solidFill>
                <a:latin typeface="楷体_GB2312" panose="02010609030101010101" pitchFamily="49" charset="-122"/>
                <a:ea typeface="楷体_GB2312" panose="02010609030101010101" pitchFamily="49" charset="-122"/>
              </a:rPr>
              <a:t>的窄带滤波器将插入导频取出，再进行二倍频，得到位同步脉冲。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插入导频法的另一种形式是使某些恒包络的数字信号的包络随位同步信号的某一波形而变化。例如</a:t>
            </a:r>
            <a:r>
              <a:rPr lang="en-US" altLang="zh-CN" sz="2400" b="1">
                <a:solidFill>
                  <a:schemeClr val="tx1"/>
                </a:solidFill>
                <a:latin typeface="楷体_GB2312" panose="02010609030101010101" pitchFamily="49" charset="-122"/>
                <a:ea typeface="楷体_GB2312" panose="02010609030101010101" pitchFamily="49" charset="-122"/>
              </a:rPr>
              <a:t>PSK</a:t>
            </a:r>
            <a:r>
              <a:rPr lang="zh-CN" altLang="en-US" sz="2400" b="1" dirty="0">
                <a:solidFill>
                  <a:schemeClr val="tx1"/>
                </a:solidFill>
                <a:latin typeface="楷体_GB2312" panose="02010609030101010101" pitchFamily="49" charset="-122"/>
                <a:ea typeface="楷体_GB2312" panose="02010609030101010101" pitchFamily="49" charset="-122"/>
              </a:rPr>
              <a:t>信号和</a:t>
            </a:r>
            <a:r>
              <a:rPr lang="en-US" altLang="zh-CN" sz="2400" b="1">
                <a:solidFill>
                  <a:schemeClr val="tx1"/>
                </a:solidFill>
                <a:latin typeface="楷体_GB2312" panose="02010609030101010101" pitchFamily="49" charset="-122"/>
                <a:ea typeface="楷体_GB2312" panose="02010609030101010101" pitchFamily="49" charset="-122"/>
              </a:rPr>
              <a:t>FSK</a:t>
            </a:r>
            <a:r>
              <a:rPr lang="zh-CN" altLang="en-US" sz="2400" b="1" dirty="0">
                <a:solidFill>
                  <a:schemeClr val="tx1"/>
                </a:solidFill>
                <a:latin typeface="楷体_GB2312" panose="02010609030101010101" pitchFamily="49" charset="-122"/>
                <a:ea typeface="楷体_GB2312" panose="02010609030101010101" pitchFamily="49" charset="-122"/>
              </a:rPr>
              <a:t>信号都是包络不变的等幅波。因此，可将导频信号调制在它们的包络上，接收端只要用普通的包络检波器就可恢复导频信号作为位同步信号。且对数字信号本身的恢复不造成影响。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30405" name="对象 230404"/>
          <p:cNvGraphicFramePr/>
          <p:nvPr/>
        </p:nvGraphicFramePr>
        <p:xfrm>
          <a:off x="1538605" y="3098800"/>
          <a:ext cx="6291580" cy="1671955"/>
        </p:xfrm>
        <a:graphic>
          <a:graphicData uri="http://schemas.openxmlformats.org/presentationml/2006/ole">
            <mc:AlternateContent xmlns:mc="http://schemas.openxmlformats.org/markup-compatibility/2006">
              <mc:Choice xmlns:v="urn:schemas-microsoft-com:vml" Requires="v">
                <p:oleObj spid="_x0000_s3090" name="" r:id="rId1" imgW="4819650" imgH="1790700" progId="Paint.Picture">
                  <p:embed/>
                </p:oleObj>
              </mc:Choice>
              <mc:Fallback>
                <p:oleObj name="" r:id="rId1" imgW="4819650" imgH="1790700" progId="Paint.Picture">
                  <p:embed/>
                  <p:pic>
                    <p:nvPicPr>
                      <p:cNvPr id="0" name="图片 3089"/>
                      <p:cNvPicPr/>
                      <p:nvPr/>
                    </p:nvPicPr>
                    <p:blipFill>
                      <a:blip r:embed="rId2"/>
                      <a:stretch>
                        <a:fillRect/>
                      </a:stretch>
                    </p:blipFill>
                    <p:spPr>
                      <a:xfrm>
                        <a:off x="1538605" y="3098800"/>
                        <a:ext cx="6291580" cy="1671955"/>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187398" name="标题 187397"/>
          <p:cNvSpPr>
            <a:spLocks noGrp="1"/>
          </p:cNvSpPr>
          <p:nvPr>
            <p:ph type="title" idx="4294967295"/>
          </p:nvPr>
        </p:nvSpPr>
        <p:spPr>
          <a:xfrm>
            <a:off x="549275" y="1412240"/>
            <a:ext cx="8137525" cy="4399915"/>
          </a:xfrm>
        </p:spPr>
        <p:txBody>
          <a:bodyPr anchor="b" anchorCtr="0"/>
          <a:p>
            <a:pPr>
              <a:lnSpc>
                <a:spcPct val="120000"/>
              </a:lnSpc>
              <a:buClr>
                <a:schemeClr val="tx2"/>
              </a:buClr>
              <a:buFont typeface="Wingdings" panose="05000000000000000000" pitchFamily="2" charset="2"/>
              <a:buNone/>
            </a:pPr>
            <a:r>
              <a:rPr lang="en-US" altLang="zh-CN" sz="2400" b="1" dirty="0">
                <a:solidFill>
                  <a:schemeClr val="tx1"/>
                </a:solidFill>
                <a:latin typeface="楷体_GB2312" panose="02010609030101010101" pitchFamily="49" charset="-122"/>
                <a:ea typeface="楷体_GB2312" panose="02010609030101010101" pitchFamily="49" charset="-122"/>
              </a:rPr>
              <a:t>    同步是指通信系统的收、发双方在时间上步调一致，又称定时。由于通信的目的就是使不在同一地点的各方之间能够通信联络，故在通信系统尤其是数字通信系统以及采用相干解调的模拟通信系统中，同步是一个十分重要的问题。只有收、发两端协调工作，系统才有可能真正实现通信功能。可以说，整个通信系统工作正常的前提就是同步系统正常，同步质量的好坏对通信系统的性能指标起着至关重要的作用。</a:t>
            </a:r>
            <a:br>
              <a:rPr lang="en-US" altLang="zh-CN" sz="2400" b="1" dirty="0">
                <a:solidFill>
                  <a:schemeClr val="tx1"/>
                </a:solidFill>
                <a:latin typeface="楷体_GB2312" panose="02010609030101010101" pitchFamily="49" charset="-122"/>
                <a:ea typeface="楷体_GB2312" panose="02010609030101010101" pitchFamily="49" charset="-122"/>
              </a:rPr>
            </a:br>
            <a:r>
              <a:rPr lang="en-US" altLang="zh-CN" sz="2400" b="1" dirty="0">
                <a:solidFill>
                  <a:schemeClr val="tx1"/>
                </a:solidFill>
                <a:latin typeface="楷体_GB2312" panose="02010609030101010101" pitchFamily="49" charset="-122"/>
                <a:ea typeface="楷体_GB2312" panose="02010609030101010101" pitchFamily="49" charset="-122"/>
              </a:rPr>
              <a:t>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spd="med">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1428" name="标题 231427"/>
          <p:cNvSpPr>
            <a:spLocks noGrp="1"/>
          </p:cNvSpPr>
          <p:nvPr>
            <p:ph type="title"/>
          </p:nvPr>
        </p:nvSpPr>
        <p:spPr>
          <a:xfrm>
            <a:off x="264160" y="1052830"/>
            <a:ext cx="8666163" cy="5734050"/>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以</a:t>
            </a:r>
            <a:r>
              <a:rPr lang="en-US" altLang="zh-CN" sz="2400" b="1">
                <a:solidFill>
                  <a:schemeClr val="tx1"/>
                </a:solidFill>
                <a:latin typeface="楷体_GB2312" panose="02010609030101010101" pitchFamily="49" charset="-122"/>
                <a:ea typeface="楷体_GB2312" panose="02010609030101010101" pitchFamily="49" charset="-122"/>
              </a:rPr>
              <a:t>PSK</a:t>
            </a:r>
            <a:r>
              <a:rPr lang="zh-CN" altLang="en-US" sz="2400" b="1" dirty="0">
                <a:solidFill>
                  <a:schemeClr val="tx1"/>
                </a:solidFill>
                <a:latin typeface="楷体_GB2312" panose="02010609030101010101" pitchFamily="49" charset="-122"/>
                <a:ea typeface="楷体_GB2312" panose="02010609030101010101" pitchFamily="49" charset="-122"/>
              </a:rPr>
              <a:t>为例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若用</a:t>
            </a:r>
            <a:r>
              <a:rPr lang="en-US" altLang="zh-CN" sz="2400" b="1" err="1">
                <a:solidFill>
                  <a:schemeClr val="tx1"/>
                </a:solidFill>
                <a:latin typeface="楷体_GB2312" panose="02010609030101010101" pitchFamily="49" charset="-122"/>
                <a:ea typeface="楷体_GB2312" panose="02010609030101010101" pitchFamily="49" charset="-122"/>
              </a:rPr>
              <a:t>cos</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dirty="0">
                <a:solidFill>
                  <a:schemeClr val="tx1"/>
                </a:solidFill>
                <a:latin typeface="楷体_GB2312" panose="02010609030101010101" pitchFamily="49" charset="-122"/>
                <a:ea typeface="楷体_GB2312" panose="02010609030101010101" pitchFamily="49" charset="-122"/>
              </a:rPr>
              <a:t>进行附加调幅后，得已调信号为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其中         ，</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dirty="0">
                <a:solidFill>
                  <a:schemeClr val="tx1"/>
                </a:solidFill>
                <a:latin typeface="楷体_GB2312" panose="02010609030101010101" pitchFamily="49" charset="-122"/>
                <a:ea typeface="楷体_GB2312" panose="02010609030101010101" pitchFamily="49" charset="-122"/>
              </a:rPr>
              <a:t>为码元宽度。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接收端对它进行包络检波，得包络为</a:t>
            </a:r>
            <a:r>
              <a:rPr lang="en-US" altLang="zh-CN" sz="2400" b="1" dirty="0">
                <a:solidFill>
                  <a:schemeClr val="tx1"/>
                </a:solidFill>
                <a:latin typeface="楷体_GB2312" panose="02010609030101010101" pitchFamily="49" charset="-122"/>
                <a:ea typeface="楷体_GB2312" panose="02010609030101010101" pitchFamily="49" charset="-122"/>
              </a:rPr>
              <a:t>(1+ </a:t>
            </a:r>
            <a:r>
              <a:rPr lang="en-US" altLang="zh-CN" sz="2400" b="1" err="1">
                <a:solidFill>
                  <a:schemeClr val="tx1"/>
                </a:solidFill>
                <a:latin typeface="楷体_GB2312" panose="02010609030101010101" pitchFamily="49" charset="-122"/>
                <a:ea typeface="楷体_GB2312" panose="02010609030101010101" pitchFamily="49" charset="-122"/>
              </a:rPr>
              <a:t>cos</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滤除直流成分</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即可得到位同步分量</a:t>
            </a:r>
            <a:r>
              <a:rPr lang="en-US" altLang="zh-CN" sz="2400" b="1" err="1">
                <a:solidFill>
                  <a:schemeClr val="tx1"/>
                </a:solidFill>
                <a:latin typeface="楷体_GB2312" panose="02010609030101010101" pitchFamily="49" charset="-122"/>
                <a:ea typeface="楷体_GB2312" panose="02010609030101010101" pitchFamily="49" charset="-122"/>
              </a:rPr>
              <a:t>cos</a:t>
            </a:r>
            <a:r>
              <a:rPr lang="en-US" altLang="zh-CN" sz="2400" b="1">
                <a:solidFill>
                  <a:schemeClr val="tx1"/>
                </a:solidFill>
                <a:latin typeface="楷体_GB2312" panose="02010609030101010101" pitchFamily="49" charset="-122"/>
                <a:ea typeface="楷体_GB2312" panose="02010609030101010101" pitchFamily="49" charset="-122"/>
                <a:sym typeface="Symbol" panose="05050102010706020507" pitchFamily="18" charset="2"/>
              </a:rPr>
              <a:t></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66"/>
                </a:solidFill>
                <a:latin typeface="楷体_GB2312" panose="02010609030101010101" pitchFamily="49" charset="-122"/>
                <a:ea typeface="楷体_GB2312" panose="02010609030101010101" pitchFamily="49" charset="-122"/>
              </a:rPr>
              <a:t>插入导频法的优点是接收端提取位同步的电路简单。但是，发送导频信号必然要占用部分发射功率，降低了传输的信噪比，减弱了抗干扰能力。</a:t>
            </a:r>
            <a:r>
              <a:rPr lang="zh-CN" altLang="en-US" sz="2400" b="1" dirty="0">
                <a:solidFill>
                  <a:schemeClr val="tx1"/>
                </a:solidFill>
                <a:latin typeface="楷体_GB2312" panose="02010609030101010101" pitchFamily="49" charset="-122"/>
                <a:ea typeface="楷体_GB2312" panose="02010609030101010101" pitchFamily="49" charset="-122"/>
              </a:rPr>
              <a:t>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31429" name="对象 231428"/>
          <p:cNvGraphicFramePr/>
          <p:nvPr/>
        </p:nvGraphicFramePr>
        <p:xfrm>
          <a:off x="2778760" y="1408430"/>
          <a:ext cx="3295650" cy="420688"/>
        </p:xfrm>
        <a:graphic>
          <a:graphicData uri="http://schemas.openxmlformats.org/presentationml/2006/ole">
            <mc:AlternateContent xmlns:mc="http://schemas.openxmlformats.org/markup-compatibility/2006">
              <mc:Choice xmlns:v="urn:schemas-microsoft-com:vml" Requires="v">
                <p:oleObj spid="_x0000_s3096" name="" r:id="rId1" imgW="1320165" imgH="228600" progId="Equation.3">
                  <p:embed/>
                </p:oleObj>
              </mc:Choice>
              <mc:Fallback>
                <p:oleObj name="" r:id="rId1" imgW="1320165" imgH="228600" progId="Equation.3">
                  <p:embed/>
                  <p:pic>
                    <p:nvPicPr>
                      <p:cNvPr id="0" name="图片 3095"/>
                      <p:cNvPicPr/>
                      <p:nvPr/>
                    </p:nvPicPr>
                    <p:blipFill>
                      <a:blip r:embed="rId2"/>
                      <a:stretch>
                        <a:fillRect/>
                      </a:stretch>
                    </p:blipFill>
                    <p:spPr>
                      <a:xfrm>
                        <a:off x="2778760" y="1408430"/>
                        <a:ext cx="3295650" cy="420688"/>
                      </a:xfrm>
                      <a:prstGeom prst="rect">
                        <a:avLst/>
                      </a:prstGeom>
                      <a:noFill/>
                      <a:ln w="38100">
                        <a:noFill/>
                        <a:miter/>
                      </a:ln>
                    </p:spPr>
                  </p:pic>
                </p:oleObj>
              </mc:Fallback>
            </mc:AlternateContent>
          </a:graphicData>
        </a:graphic>
      </p:graphicFrame>
      <p:graphicFrame>
        <p:nvGraphicFramePr>
          <p:cNvPr id="231430" name="对象 231429"/>
          <p:cNvGraphicFramePr/>
          <p:nvPr/>
        </p:nvGraphicFramePr>
        <p:xfrm>
          <a:off x="2245360" y="2865755"/>
          <a:ext cx="4029075" cy="503238"/>
        </p:xfrm>
        <a:graphic>
          <a:graphicData uri="http://schemas.openxmlformats.org/presentationml/2006/ole">
            <mc:AlternateContent xmlns:mc="http://schemas.openxmlformats.org/markup-compatibility/2006">
              <mc:Choice xmlns:v="urn:schemas-microsoft-com:vml" Requires="v">
                <p:oleObj spid="_x0000_s3092" name="" r:id="rId3" imgW="1612900" imgH="228600" progId="Equation.3">
                  <p:embed/>
                </p:oleObj>
              </mc:Choice>
              <mc:Fallback>
                <p:oleObj name="" r:id="rId3" imgW="1612900" imgH="228600" progId="Equation.3">
                  <p:embed/>
                  <p:pic>
                    <p:nvPicPr>
                      <p:cNvPr id="0" name="图片 3091"/>
                      <p:cNvPicPr/>
                      <p:nvPr/>
                    </p:nvPicPr>
                    <p:blipFill>
                      <a:blip r:embed="rId4"/>
                      <a:stretch>
                        <a:fillRect/>
                      </a:stretch>
                    </p:blipFill>
                    <p:spPr>
                      <a:xfrm>
                        <a:off x="2245360" y="2865755"/>
                        <a:ext cx="4029075" cy="503238"/>
                      </a:xfrm>
                      <a:prstGeom prst="rect">
                        <a:avLst/>
                      </a:prstGeom>
                      <a:noFill/>
                      <a:ln w="38100">
                        <a:noFill/>
                        <a:miter/>
                      </a:ln>
                    </p:spPr>
                  </p:pic>
                </p:oleObj>
              </mc:Fallback>
            </mc:AlternateContent>
          </a:graphicData>
        </a:graphic>
      </p:graphicFrame>
      <p:graphicFrame>
        <p:nvGraphicFramePr>
          <p:cNvPr id="231431" name="对象 231430"/>
          <p:cNvGraphicFramePr/>
          <p:nvPr/>
        </p:nvGraphicFramePr>
        <p:xfrm>
          <a:off x="1026160" y="4094480"/>
          <a:ext cx="1247775" cy="550863"/>
        </p:xfrm>
        <a:graphic>
          <a:graphicData uri="http://schemas.openxmlformats.org/presentationml/2006/ole">
            <mc:AlternateContent xmlns:mc="http://schemas.openxmlformats.org/markup-compatibility/2006">
              <mc:Choice xmlns:v="urn:schemas-microsoft-com:vml" Requires="v">
                <p:oleObj spid="_x0000_s3095" name="" r:id="rId5" imgW="520700" imgH="393700" progId="Equation.3">
                  <p:embed/>
                </p:oleObj>
              </mc:Choice>
              <mc:Fallback>
                <p:oleObj name="" r:id="rId5" imgW="520700" imgH="393700" progId="Equation.3">
                  <p:embed/>
                  <p:pic>
                    <p:nvPicPr>
                      <p:cNvPr id="0" name="图片 3094"/>
                      <p:cNvPicPr/>
                      <p:nvPr/>
                    </p:nvPicPr>
                    <p:blipFill>
                      <a:blip r:embed="rId6"/>
                      <a:stretch>
                        <a:fillRect/>
                      </a:stretch>
                    </p:blipFill>
                    <p:spPr>
                      <a:xfrm>
                        <a:off x="1026160" y="4094480"/>
                        <a:ext cx="1247775" cy="550863"/>
                      </a:xfrm>
                      <a:prstGeom prst="rect">
                        <a:avLst/>
                      </a:prstGeom>
                      <a:noFill/>
                      <a:ln w="38100">
                        <a:noFill/>
                        <a:miter/>
                      </a:ln>
                    </p:spPr>
                  </p:pic>
                </p:oleObj>
              </mc:Fallback>
            </mc:AlternateContent>
          </a:graphicData>
        </a:graphic>
      </p:graphicFrame>
      <p:sp>
        <p:nvSpPr>
          <p:cNvPr id="3" name="文本框 2"/>
          <p:cNvSpPr txBox="1"/>
          <p:nvPr>
            <p:custDataLst>
              <p:tags r:id="rId7"/>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2452" name="标题 232451"/>
          <p:cNvSpPr>
            <a:spLocks noGrp="1"/>
          </p:cNvSpPr>
          <p:nvPr>
            <p:ph type="title"/>
          </p:nvPr>
        </p:nvSpPr>
        <p:spPr>
          <a:xfrm>
            <a:off x="160338" y="1644015"/>
            <a:ext cx="8897937" cy="5151438"/>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2 </a:t>
            </a:r>
            <a:r>
              <a:rPr lang="zh-CN" altLang="en-US" sz="2400" b="1" dirty="0">
                <a:solidFill>
                  <a:schemeClr val="tx1"/>
                </a:solidFill>
                <a:latin typeface="楷体_GB2312" panose="02010609030101010101" pitchFamily="49" charset="-122"/>
                <a:ea typeface="楷体_GB2312" panose="02010609030101010101" pitchFamily="49" charset="-122"/>
              </a:rPr>
              <a:t>自同步法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自同步方法是发端不用专门发送位同步导频信号</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而接收端可直接从接收到的数字信号中提取位同步信号。这是数字通信中经常采用的一种方法。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（一）非线性变换</a:t>
            </a:r>
            <a:r>
              <a:rPr lang="en-US" altLang="zh-CN" sz="2400" b="1" dirty="0">
                <a:solidFill>
                  <a:schemeClr val="tx1"/>
                </a:solidFill>
                <a:latin typeface="华文楷体" pitchFamily="2"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滤波法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）微分整流法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图</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a)</a:t>
            </a:r>
            <a:r>
              <a:rPr lang="zh-CN" altLang="en-US" sz="2400" b="1" dirty="0">
                <a:solidFill>
                  <a:schemeClr val="tx1"/>
                </a:solidFill>
                <a:latin typeface="楷体_GB2312" panose="02010609030101010101" pitchFamily="49" charset="-122"/>
                <a:ea typeface="楷体_GB2312" panose="02010609030101010101" pitchFamily="49" charset="-122"/>
              </a:rPr>
              <a:t>为微分整流滤波法提取位同步信息的电原理框图。图</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b)</a:t>
            </a:r>
            <a:r>
              <a:rPr lang="zh-CN" altLang="en-US" sz="2400" b="1" dirty="0">
                <a:solidFill>
                  <a:schemeClr val="tx1"/>
                </a:solidFill>
                <a:latin typeface="楷体_GB2312" panose="02010609030101010101" pitchFamily="49" charset="-122"/>
                <a:ea typeface="楷体_GB2312" panose="02010609030101010101" pitchFamily="49" charset="-122"/>
              </a:rPr>
              <a:t>为该电路各点的波形图。</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当非归零的脉冲序列通过微分和全波整流后，就可得到尖顶脉冲的归零码序列，它含有离散的位同步分量。然后用窄带滤波器</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或锁相环</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滤除连续波和噪声干扰，取出纯净稳定的位同步频率分量</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经脉冲形成电路产生位同步脉冲。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3" name="文本框 2"/>
          <p:cNvSpPr txBox="1"/>
          <p:nvPr>
            <p:custDataLst>
              <p:tags r:id="rId1"/>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grpSp>
        <p:nvGrpSpPr>
          <p:cNvPr id="233478" name="组合 233477"/>
          <p:cNvGrpSpPr/>
          <p:nvPr/>
        </p:nvGrpSpPr>
        <p:grpSpPr>
          <a:xfrm>
            <a:off x="1120140" y="1726565"/>
            <a:ext cx="6671945" cy="4879340"/>
            <a:chOff x="768" y="768"/>
            <a:chExt cx="4176" cy="3192"/>
          </a:xfrm>
        </p:grpSpPr>
        <p:graphicFrame>
          <p:nvGraphicFramePr>
            <p:cNvPr id="233476" name="对象 233475"/>
            <p:cNvGraphicFramePr/>
            <p:nvPr/>
          </p:nvGraphicFramePr>
          <p:xfrm>
            <a:off x="768" y="768"/>
            <a:ext cx="4171" cy="774"/>
          </p:xfrm>
          <a:graphic>
            <a:graphicData uri="http://schemas.openxmlformats.org/presentationml/2006/ole">
              <mc:AlternateContent xmlns:mc="http://schemas.openxmlformats.org/markup-compatibility/2006">
                <mc:Choice xmlns:v="urn:schemas-microsoft-com:vml" Requires="v">
                  <p:oleObj spid="_x0000_s3093" name="" r:id="rId1" imgW="6619875" imgH="1228725" progId="Paint.Picture">
                    <p:embed/>
                  </p:oleObj>
                </mc:Choice>
                <mc:Fallback>
                  <p:oleObj name="" r:id="rId1" imgW="6619875" imgH="1228725" progId="Paint.Picture">
                    <p:embed/>
                    <p:pic>
                      <p:nvPicPr>
                        <p:cNvPr id="0" name="图片 3092"/>
                        <p:cNvPicPr/>
                        <p:nvPr/>
                      </p:nvPicPr>
                      <p:blipFill>
                        <a:blip r:embed="rId2"/>
                        <a:stretch>
                          <a:fillRect/>
                        </a:stretch>
                      </p:blipFill>
                      <p:spPr>
                        <a:xfrm>
                          <a:off x="768" y="768"/>
                          <a:ext cx="4171" cy="774"/>
                        </a:xfrm>
                        <a:prstGeom prst="rect">
                          <a:avLst/>
                        </a:prstGeom>
                        <a:noFill/>
                        <a:ln w="38100">
                          <a:noFill/>
                          <a:miter/>
                        </a:ln>
                      </p:spPr>
                    </p:pic>
                  </p:oleObj>
                </mc:Fallback>
              </mc:AlternateContent>
            </a:graphicData>
          </a:graphic>
        </p:graphicFrame>
        <p:graphicFrame>
          <p:nvGraphicFramePr>
            <p:cNvPr id="233477" name="对象 233476"/>
            <p:cNvGraphicFramePr/>
            <p:nvPr/>
          </p:nvGraphicFramePr>
          <p:xfrm>
            <a:off x="768" y="1536"/>
            <a:ext cx="4176" cy="2424"/>
          </p:xfrm>
          <a:graphic>
            <a:graphicData uri="http://schemas.openxmlformats.org/presentationml/2006/ole">
              <mc:AlternateContent xmlns:mc="http://schemas.openxmlformats.org/markup-compatibility/2006">
                <mc:Choice xmlns:v="urn:schemas-microsoft-com:vml" Requires="v">
                  <p:oleObj spid="_x0000_s3094" name="" r:id="rId3" imgW="6648450" imgH="5191125" progId="Paint.Picture">
                    <p:embed/>
                  </p:oleObj>
                </mc:Choice>
                <mc:Fallback>
                  <p:oleObj name="" r:id="rId3" imgW="6648450" imgH="5191125" progId="Paint.Picture">
                    <p:embed/>
                    <p:pic>
                      <p:nvPicPr>
                        <p:cNvPr id="0" name="图片 3093"/>
                        <p:cNvPicPr/>
                        <p:nvPr/>
                      </p:nvPicPr>
                      <p:blipFill>
                        <a:blip r:embed="rId4"/>
                        <a:stretch>
                          <a:fillRect/>
                        </a:stretch>
                      </p:blipFill>
                      <p:spPr>
                        <a:xfrm>
                          <a:off x="768" y="1536"/>
                          <a:ext cx="4176" cy="2424"/>
                        </a:xfrm>
                        <a:prstGeom prst="rect">
                          <a:avLst/>
                        </a:prstGeom>
                        <a:noFill/>
                        <a:ln w="38100">
                          <a:noFill/>
                          <a:miter/>
                        </a:ln>
                      </p:spPr>
                    </p:pic>
                  </p:oleObj>
                </mc:Fallback>
              </mc:AlternateContent>
            </a:graphicData>
          </a:graphic>
        </p:graphicFrame>
      </p:grpSp>
      <p:sp>
        <p:nvSpPr>
          <p:cNvPr id="3" name="文本框 2"/>
          <p:cNvSpPr txBox="1"/>
          <p:nvPr>
            <p:custDataLst>
              <p:tags r:id="rId5"/>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4500" name="标题 234499"/>
          <p:cNvSpPr>
            <a:spLocks noGrp="1"/>
          </p:cNvSpPr>
          <p:nvPr>
            <p:ph type="title"/>
          </p:nvPr>
        </p:nvSpPr>
        <p:spPr>
          <a:xfrm>
            <a:off x="463550" y="2084705"/>
            <a:ext cx="7975600" cy="1262063"/>
          </a:xfrm>
          <a:ln/>
        </p:spPr>
        <p:txBody>
          <a:bodyPr anchor="b" anchorCtr="0"/>
          <a:p>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rPr>
              <a:t>2</a:t>
            </a:r>
            <a:r>
              <a:rPr lang="zh-CN" altLang="en-US" sz="2400" b="1" dirty="0">
                <a:solidFill>
                  <a:schemeClr val="tx1"/>
                </a:solidFill>
                <a:latin typeface="楷体_GB2312" panose="02010609030101010101" pitchFamily="49" charset="-122"/>
                <a:ea typeface="楷体_GB2312" panose="02010609030101010101" pitchFamily="49" charset="-122"/>
              </a:rPr>
              <a:t>）包络检波法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如图所示为其原理框图及波形图</a:t>
            </a:r>
            <a:r>
              <a:rPr lang="zh-CN" altLang="en-US" dirty="0">
                <a:ea typeface="楷体_GB2312" panose="02010609030101010101" pitchFamily="49" charset="-122"/>
              </a:rPr>
              <a:t>。</a:t>
            </a:r>
            <a:r>
              <a:rPr lang="zh-CN" altLang="en-US" dirty="0"/>
              <a:t> </a:t>
            </a:r>
            <a:br>
              <a:rPr lang="zh-CN" altLang="en-US" dirty="0"/>
            </a:br>
            <a:endParaRPr lang="zh-CN" altLang="en-US" dirty="0"/>
          </a:p>
        </p:txBody>
      </p:sp>
      <p:grpSp>
        <p:nvGrpSpPr>
          <p:cNvPr id="234503" name="组合 234502"/>
          <p:cNvGrpSpPr/>
          <p:nvPr/>
        </p:nvGrpSpPr>
        <p:grpSpPr>
          <a:xfrm>
            <a:off x="674688" y="2753043"/>
            <a:ext cx="7546975" cy="3924300"/>
            <a:chOff x="297" y="1121"/>
            <a:chExt cx="4951" cy="2896"/>
          </a:xfrm>
        </p:grpSpPr>
        <p:graphicFrame>
          <p:nvGraphicFramePr>
            <p:cNvPr id="234501" name="对象 234500"/>
            <p:cNvGraphicFramePr/>
            <p:nvPr/>
          </p:nvGraphicFramePr>
          <p:xfrm>
            <a:off x="297" y="1121"/>
            <a:ext cx="4951" cy="688"/>
          </p:xfrm>
          <a:graphic>
            <a:graphicData uri="http://schemas.openxmlformats.org/presentationml/2006/ole">
              <mc:AlternateContent xmlns:mc="http://schemas.openxmlformats.org/markup-compatibility/2006">
                <mc:Choice xmlns:v="urn:schemas-microsoft-com:vml" Requires="v">
                  <p:oleObj spid="_x0000_s3097" name="" r:id="rId1" imgW="4867275" imgH="676275" progId="Paint.Picture">
                    <p:embed/>
                  </p:oleObj>
                </mc:Choice>
                <mc:Fallback>
                  <p:oleObj name="" r:id="rId1" imgW="4867275" imgH="676275" progId="Paint.Picture">
                    <p:embed/>
                    <p:pic>
                      <p:nvPicPr>
                        <p:cNvPr id="0" name="图片 3096"/>
                        <p:cNvPicPr/>
                        <p:nvPr/>
                      </p:nvPicPr>
                      <p:blipFill>
                        <a:blip r:embed="rId2"/>
                        <a:stretch>
                          <a:fillRect/>
                        </a:stretch>
                      </p:blipFill>
                      <p:spPr>
                        <a:xfrm>
                          <a:off x="297" y="1121"/>
                          <a:ext cx="4951" cy="688"/>
                        </a:xfrm>
                        <a:prstGeom prst="rect">
                          <a:avLst/>
                        </a:prstGeom>
                        <a:noFill/>
                        <a:ln w="38100">
                          <a:noFill/>
                          <a:miter/>
                        </a:ln>
                      </p:spPr>
                    </p:pic>
                  </p:oleObj>
                </mc:Fallback>
              </mc:AlternateContent>
            </a:graphicData>
          </a:graphic>
        </p:graphicFrame>
        <p:graphicFrame>
          <p:nvGraphicFramePr>
            <p:cNvPr id="234502" name="对象 234501"/>
            <p:cNvGraphicFramePr/>
            <p:nvPr/>
          </p:nvGraphicFramePr>
          <p:xfrm>
            <a:off x="297" y="1809"/>
            <a:ext cx="4951" cy="2208"/>
          </p:xfrm>
          <a:graphic>
            <a:graphicData uri="http://schemas.openxmlformats.org/presentationml/2006/ole">
              <mc:AlternateContent xmlns:mc="http://schemas.openxmlformats.org/markup-compatibility/2006">
                <mc:Choice xmlns:v="urn:schemas-microsoft-com:vml" Requires="v">
                  <p:oleObj spid="_x0000_s3098" name="" r:id="rId3" imgW="5172075" imgH="3257550" progId="Paint.Picture">
                    <p:embed/>
                  </p:oleObj>
                </mc:Choice>
                <mc:Fallback>
                  <p:oleObj name="" r:id="rId3" imgW="5172075" imgH="3257550" progId="Paint.Picture">
                    <p:embed/>
                    <p:pic>
                      <p:nvPicPr>
                        <p:cNvPr id="0" name="图片 3097"/>
                        <p:cNvPicPr/>
                        <p:nvPr/>
                      </p:nvPicPr>
                      <p:blipFill>
                        <a:blip r:embed="rId4"/>
                        <a:stretch>
                          <a:fillRect/>
                        </a:stretch>
                      </p:blipFill>
                      <p:spPr>
                        <a:xfrm>
                          <a:off x="297" y="1809"/>
                          <a:ext cx="4951" cy="2208"/>
                        </a:xfrm>
                        <a:prstGeom prst="rect">
                          <a:avLst/>
                        </a:prstGeom>
                        <a:noFill/>
                        <a:ln w="38100">
                          <a:noFill/>
                          <a:miter/>
                        </a:ln>
                      </p:spPr>
                    </p:pic>
                  </p:oleObj>
                </mc:Fallback>
              </mc:AlternateContent>
            </a:graphicData>
          </a:graphic>
        </p:graphicFrame>
      </p:grpSp>
      <p:sp>
        <p:nvSpPr>
          <p:cNvPr id="3" name="文本框 2"/>
          <p:cNvSpPr txBox="1"/>
          <p:nvPr>
            <p:custDataLst>
              <p:tags r:id="rId5"/>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5524" name="标题 235523"/>
          <p:cNvSpPr>
            <a:spLocks noGrp="1"/>
          </p:cNvSpPr>
          <p:nvPr>
            <p:ph type="title"/>
          </p:nvPr>
        </p:nvSpPr>
        <p:spPr>
          <a:xfrm>
            <a:off x="246063" y="1052513"/>
            <a:ext cx="2192337" cy="5345112"/>
          </a:xfrm>
          <a:ln/>
        </p:spPr>
        <p:txBody>
          <a:bodyPr anchor="b" anchorCtr="0"/>
          <a:p>
            <a:pPr>
              <a:lnSpc>
                <a:spcPct val="120000"/>
              </a:lnSpc>
            </a:pPr>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rPr>
              <a:t>3</a:t>
            </a:r>
            <a:r>
              <a:rPr lang="zh-CN" altLang="en-US" sz="2400" b="1" dirty="0">
                <a:solidFill>
                  <a:schemeClr val="tx1"/>
                </a:solidFill>
                <a:latin typeface="楷体_GB2312" panose="02010609030101010101" pitchFamily="49" charset="-122"/>
                <a:ea typeface="楷体_GB2312" panose="02010609030101010101" pitchFamily="49" charset="-122"/>
              </a:rPr>
              <a:t>）延迟相干法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右图为延迟相干法的原理框图和波形图。其工作过程与</a:t>
            </a:r>
            <a:r>
              <a:rPr lang="en-US" altLang="zh-CN" sz="2400" b="1">
                <a:solidFill>
                  <a:schemeClr val="tx1"/>
                </a:solidFill>
                <a:latin typeface="楷体_GB2312" panose="02010609030101010101" pitchFamily="49" charset="-122"/>
                <a:ea typeface="楷体_GB2312" panose="02010609030101010101" pitchFamily="49" charset="-122"/>
              </a:rPr>
              <a:t>DPSK</a:t>
            </a:r>
            <a:r>
              <a:rPr lang="zh-CN" altLang="en-US" sz="2400" b="1" dirty="0">
                <a:solidFill>
                  <a:schemeClr val="tx1"/>
                </a:solidFill>
                <a:latin typeface="楷体_GB2312" panose="02010609030101010101" pitchFamily="49" charset="-122"/>
                <a:ea typeface="楷体_GB2312" panose="02010609030101010101" pitchFamily="49" charset="-122"/>
              </a:rPr>
              <a:t>信号差分相干解调完全相同。</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dirty="0"/>
              <a:t> </a:t>
            </a:r>
            <a:endParaRPr lang="zh-CN" altLang="en-US" dirty="0"/>
          </a:p>
        </p:txBody>
      </p:sp>
      <p:graphicFrame>
        <p:nvGraphicFramePr>
          <p:cNvPr id="235525" name="对象 235524"/>
          <p:cNvGraphicFramePr/>
          <p:nvPr/>
        </p:nvGraphicFramePr>
        <p:xfrm>
          <a:off x="2438400" y="1569720"/>
          <a:ext cx="6392863" cy="5095875"/>
        </p:xfrm>
        <a:graphic>
          <a:graphicData uri="http://schemas.openxmlformats.org/presentationml/2006/ole">
            <mc:AlternateContent xmlns:mc="http://schemas.openxmlformats.org/markup-compatibility/2006">
              <mc:Choice xmlns:v="urn:schemas-microsoft-com:vml" Requires="v">
                <p:oleObj spid="_x0000_s3086" name="" r:id="rId1" imgW="6391275" imgH="5095875" progId="Paint.Picture">
                  <p:embed/>
                </p:oleObj>
              </mc:Choice>
              <mc:Fallback>
                <p:oleObj name="" r:id="rId1" imgW="6391275" imgH="5095875" progId="Paint.Picture">
                  <p:embed/>
                  <p:pic>
                    <p:nvPicPr>
                      <p:cNvPr id="0" name="图片 3085"/>
                      <p:cNvPicPr/>
                      <p:nvPr/>
                    </p:nvPicPr>
                    <p:blipFill>
                      <a:blip r:embed="rId2"/>
                      <a:stretch>
                        <a:fillRect/>
                      </a:stretch>
                    </p:blipFill>
                    <p:spPr>
                      <a:xfrm>
                        <a:off x="2438400" y="1569720"/>
                        <a:ext cx="6392863" cy="5095875"/>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6548" name="标题 236547"/>
          <p:cNvSpPr>
            <a:spLocks noGrp="1"/>
          </p:cNvSpPr>
          <p:nvPr>
            <p:ph type="title"/>
          </p:nvPr>
        </p:nvSpPr>
        <p:spPr>
          <a:xfrm>
            <a:off x="134938" y="1404938"/>
            <a:ext cx="8837612" cy="3176587"/>
          </a:xfrm>
          <a:ln/>
        </p:spPr>
        <p:txBody>
          <a:bodyPr anchor="b" anchorCtr="0"/>
          <a:p>
            <a:pPr>
              <a:lnSpc>
                <a:spcPct val="120000"/>
              </a:lnSpc>
            </a:pPr>
            <a:r>
              <a:rPr lang="zh-CN" altLang="en-US" sz="2400" b="1" dirty="0">
                <a:solidFill>
                  <a:schemeClr val="tx1"/>
                </a:solidFill>
                <a:latin typeface="楷体_GB2312" panose="02010609030101010101" pitchFamily="49" charset="-122"/>
                <a:ea typeface="楷体_GB2312" panose="02010609030101010101" pitchFamily="49" charset="-122"/>
              </a:rPr>
              <a:t>（二）数字锁相法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数字锁相法是采用高稳定频率的振荡器</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信号钟</a:t>
            </a:r>
            <a:r>
              <a:rPr lang="en-US" altLang="zh-CN"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。从鉴相器获得的与同步误差成比例的误差电压，不用于直接调整振荡器，而是通过控制器在信号钟输出的脉冲序列中附加或扣除一个或几个脉冲，调整加到鉴相器上的位同步脉冲序列的相位达到同步的目的。</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这种电路采用的是数字锁相环路。数字锁相环原理如图所示。</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36549" name="对象 236548"/>
          <p:cNvGraphicFramePr/>
          <p:nvPr/>
        </p:nvGraphicFramePr>
        <p:xfrm>
          <a:off x="1088390" y="4581525"/>
          <a:ext cx="6646863" cy="2106613"/>
        </p:xfrm>
        <a:graphic>
          <a:graphicData uri="http://schemas.openxmlformats.org/presentationml/2006/ole">
            <mc:AlternateContent xmlns:mc="http://schemas.openxmlformats.org/markup-compatibility/2006">
              <mc:Choice xmlns:v="urn:schemas-microsoft-com:vml" Requires="v">
                <p:oleObj spid="_x0000_s3085" name="" r:id="rId1" imgW="4448175" imgH="1409700" progId="Paint.Picture">
                  <p:embed/>
                </p:oleObj>
              </mc:Choice>
              <mc:Fallback>
                <p:oleObj name="" r:id="rId1" imgW="4448175" imgH="1409700" progId="Paint.Picture">
                  <p:embed/>
                  <p:pic>
                    <p:nvPicPr>
                      <p:cNvPr id="0" name="图片 3084"/>
                      <p:cNvPicPr/>
                      <p:nvPr/>
                    </p:nvPicPr>
                    <p:blipFill>
                      <a:blip r:embed="rId2"/>
                      <a:stretch>
                        <a:fillRect/>
                      </a:stretch>
                    </p:blipFill>
                    <p:spPr>
                      <a:xfrm>
                        <a:off x="1088390" y="4581525"/>
                        <a:ext cx="6646863" cy="2106613"/>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538605" y="755015"/>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二、位同步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7570" name="标题 237569"/>
          <p:cNvSpPr>
            <a:spLocks noGrp="1"/>
          </p:cNvSpPr>
          <p:nvPr>
            <p:ph type="title"/>
          </p:nvPr>
        </p:nvSpPr>
        <p:spPr>
          <a:xfrm>
            <a:off x="257175" y="1173163"/>
            <a:ext cx="8664575" cy="4962525"/>
          </a:xfrm>
          <a:ln/>
        </p:spPr>
        <p:txBody>
          <a:bodyPr anchor="b" anchorCtr="0"/>
          <a:p>
            <a:pPr>
              <a:lnSpc>
                <a:spcPct val="120000"/>
              </a:lnSpc>
            </a:pP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位同步的目的是确定数字通信中的各个码元的抽样时刻，即把每个码元加以区分，使接收端得到一连串的码元序列，这一连串的码元序列代表一定的信息。</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通常</a:t>
            </a:r>
            <a:r>
              <a:rPr lang="zh-CN" altLang="en-US" sz="2400" b="1" dirty="0">
                <a:latin typeface="楷体_GB2312" panose="02010609030101010101" pitchFamily="49" charset="-122"/>
                <a:ea typeface="楷体_GB2312" panose="02010609030101010101" pitchFamily="49" charset="-122"/>
              </a:rPr>
              <a:t>由若干个码元代表一个字母（符号、数字）</a:t>
            </a:r>
            <a:r>
              <a:rPr lang="zh-CN" altLang="en-US" sz="2400" b="1" dirty="0">
                <a:solidFill>
                  <a:schemeClr val="tx1"/>
                </a:solidFill>
                <a:latin typeface="楷体_GB2312" panose="02010609030101010101" pitchFamily="49" charset="-122"/>
                <a:ea typeface="楷体_GB2312" panose="02010609030101010101" pitchFamily="49" charset="-122"/>
              </a:rPr>
              <a:t>，而</a:t>
            </a:r>
            <a:r>
              <a:rPr lang="zh-CN" altLang="en-US" sz="2400" b="1" dirty="0">
                <a:solidFill>
                  <a:srgbClr val="FF0000"/>
                </a:solidFill>
                <a:latin typeface="楷体_GB2312" panose="02010609030101010101" pitchFamily="49" charset="-122"/>
                <a:ea typeface="楷体_GB2312" panose="02010609030101010101" pitchFamily="49" charset="-122"/>
              </a:rPr>
              <a:t>由若干个字母组成一个字</a:t>
            </a:r>
            <a:r>
              <a:rPr lang="zh-CN" altLang="en-US"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rgbClr val="008080"/>
                </a:solidFill>
                <a:latin typeface="楷体_GB2312" panose="02010609030101010101" pitchFamily="49" charset="-122"/>
                <a:ea typeface="楷体_GB2312" panose="02010609030101010101" pitchFamily="49" charset="-122"/>
              </a:rPr>
              <a:t>若干个字组成一个句</a:t>
            </a:r>
            <a:r>
              <a:rPr lang="zh-CN" altLang="en-US" sz="2400" b="1" dirty="0">
                <a:solidFill>
                  <a:schemeClr val="tx1"/>
                </a:solidFill>
                <a:latin typeface="楷体_GB2312" panose="02010609030101010101" pitchFamily="49" charset="-122"/>
                <a:ea typeface="楷体_GB2312" panose="02010609030101010101" pitchFamily="49" charset="-122"/>
              </a:rPr>
              <a:t>。</a:t>
            </a:r>
            <a:r>
              <a:rPr lang="zh-CN" altLang="en-US" sz="2400" b="1" dirty="0">
                <a:solidFill>
                  <a:srgbClr val="0000CC"/>
                </a:solidFill>
                <a:latin typeface="楷体_GB2312" panose="02010609030101010101" pitchFamily="49" charset="-122"/>
                <a:ea typeface="楷体_GB2312" panose="02010609030101010101" pitchFamily="49" charset="-122"/>
              </a:rPr>
              <a:t>在传输数据时则把若干个码元组成一个个的码组，即一个个的“字”或“句”，通常称之为群或帧</a:t>
            </a:r>
            <a:r>
              <a:rPr lang="zh-CN" altLang="en-US" sz="2400" b="1" dirty="0">
                <a:solidFill>
                  <a:schemeClr val="tx1"/>
                </a:solidFill>
                <a:latin typeface="楷体_GB2312" panose="02010609030101010101" pitchFamily="49" charset="-122"/>
                <a:ea typeface="楷体_GB2312" panose="02010609030101010101" pitchFamily="49" charset="-122"/>
              </a:rPr>
              <a:t>。群同步又称帧同步。</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66"/>
                </a:solidFill>
                <a:latin typeface="楷体_GB2312" panose="02010609030101010101" pitchFamily="49" charset="-122"/>
                <a:ea typeface="楷体_GB2312" panose="02010609030101010101" pitchFamily="49" charset="-122"/>
              </a:rPr>
              <a:t>群</a:t>
            </a:r>
            <a:r>
              <a:rPr lang="zh-CN" altLang="en-US" sz="2400" b="1" dirty="0">
                <a:solidFill>
                  <a:srgbClr val="FF0066"/>
                </a:solidFill>
                <a:latin typeface="楷体_GB2312" panose="02010609030101010101" pitchFamily="49" charset="-122"/>
                <a:ea typeface="楷体_GB2312" panose="02010609030101010101" pitchFamily="49" charset="-122"/>
              </a:rPr>
              <a:t>同步的任务是把字、句和码组区分出来。在时分多路传输系统中，信号是以帧的方式传送的。每一帧中包括许多路。接收端为了把各路信号区分开来，也需要群同步系统。</a:t>
            </a:r>
            <a:endParaRPr lang="zh-CN" altLang="en-US" sz="2400" b="1" dirty="0">
              <a:solidFill>
                <a:srgbClr val="FF0066"/>
              </a:solidFill>
              <a:latin typeface="楷体_GB2312" panose="02010609030101010101" pitchFamily="49" charset="-122"/>
              <a:ea typeface="楷体_GB2312" panose="02010609030101010101" pitchFamily="49" charset="-122"/>
            </a:endParaRPr>
          </a:p>
        </p:txBody>
      </p:sp>
      <p:sp>
        <p:nvSpPr>
          <p:cNvPr id="3" name="文本框 2"/>
          <p:cNvSpPr txBox="1"/>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三、群（</a:t>
            </a:r>
            <a:r>
              <a:rPr lang="zh-CN" altLang="en-US" sz="2800" b="1" dirty="0">
                <a:latin typeface="宋体" panose="02010600030101010101" pitchFamily="2" charset="-122"/>
                <a:sym typeface="+mn-ea"/>
              </a:rPr>
              <a:t>帧</a:t>
            </a:r>
            <a:r>
              <a:rPr lang="zh-CN" altLang="en-US" sz="2800" b="1" dirty="0">
                <a:latin typeface="宋体" panose="02010600030101010101" pitchFamily="2" charset="-122"/>
                <a:sym typeface="+mn-ea"/>
              </a:rPr>
              <a:t>）同步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8594" name="标题 238593"/>
          <p:cNvSpPr>
            <a:spLocks noGrp="1"/>
          </p:cNvSpPr>
          <p:nvPr>
            <p:ph type="title"/>
          </p:nvPr>
        </p:nvSpPr>
        <p:spPr>
          <a:xfrm>
            <a:off x="246063" y="1388110"/>
            <a:ext cx="8666162" cy="5224463"/>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为了解决群同步中开头和结尾的时刻，即为了确定帧定时脉冲的相位，通常有两类方法：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latin typeface="楷体_GB2312" panose="02010609030101010101" pitchFamily="49" charset="-122"/>
                <a:ea typeface="楷体_GB2312" panose="02010609030101010101" pitchFamily="49" charset="-122"/>
              </a:rPr>
              <a:t>一类是在数字信息流中插入一些特殊码组作为每帧的头尾的标记，接收端根据这些特殊码组的位置就可以实现群同步。</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0000CC"/>
                </a:solidFill>
                <a:latin typeface="楷体_GB2312" panose="02010609030101010101" pitchFamily="49" charset="-122"/>
                <a:ea typeface="楷体_GB2312" panose="02010609030101010101" pitchFamily="49" charset="-122"/>
              </a:rPr>
              <a:t>另一类方法不需要外加特殊码组，用类似于载波同步和位同步中的自同步法，利用码组本身之间彼此不同的特性来实现自同步。</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我们主要讨论插入特殊码组实现群同步。插入特殊码组实现群同步的方法有两种：</a:t>
            </a:r>
            <a:r>
              <a:rPr lang="zh-CN" altLang="en-US" sz="2400" b="1" dirty="0">
                <a:solidFill>
                  <a:srgbClr val="FF0000"/>
                </a:solidFill>
                <a:latin typeface="楷体_GB2312" panose="02010609030101010101" pitchFamily="49" charset="-122"/>
                <a:ea typeface="楷体_GB2312" panose="02010609030101010101" pitchFamily="49" charset="-122"/>
              </a:rPr>
              <a:t>集中插入方式和分散插入方式</a:t>
            </a:r>
            <a:r>
              <a:rPr lang="zh-CN" altLang="en-US" sz="2400" b="1" dirty="0">
                <a:solidFill>
                  <a:schemeClr val="tx1"/>
                </a:solidFill>
                <a:latin typeface="楷体_GB2312" panose="02010609030101010101" pitchFamily="49" charset="-122"/>
                <a:ea typeface="楷体_GB2312" panose="02010609030101010101" pitchFamily="49" charset="-122"/>
              </a:rPr>
              <a:t>。下面分别予以介绍。</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在此之前，首先简单介绍一种在电传机中广泛使用的起止式群同步法。</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3" name="文本框 2"/>
          <p:cNvSpPr txBox="1"/>
          <p:nvPr>
            <p:custDataLst>
              <p:tags r:id="rId1"/>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39618" name="标题 239617"/>
          <p:cNvSpPr>
            <a:spLocks noGrp="1"/>
          </p:cNvSpPr>
          <p:nvPr>
            <p:ph type="title"/>
          </p:nvPr>
        </p:nvSpPr>
        <p:spPr>
          <a:xfrm>
            <a:off x="246063" y="1461135"/>
            <a:ext cx="8636000" cy="4860925"/>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）起止式同步法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起止式同步法广泛应用于电传机中，如图所示。</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en-US" altLang="zh-CN" sz="2400" b="1" dirty="0">
                <a:solidFill>
                  <a:schemeClr val="tx1"/>
                </a:solidFill>
                <a:latin typeface="楷体_GB2312" panose="02010609030101010101" pitchFamily="49" charset="-122"/>
                <a:ea typeface="楷体_GB2312" panose="02010609030101010101" pitchFamily="49" charset="-122"/>
              </a:rPr>
              <a:t>2</a:t>
            </a:r>
            <a:r>
              <a:rPr lang="zh-CN" altLang="en-US" sz="2400" b="1" dirty="0">
                <a:solidFill>
                  <a:schemeClr val="tx1"/>
                </a:solidFill>
                <a:latin typeface="楷体_GB2312" panose="02010609030101010101" pitchFamily="49" charset="-122"/>
                <a:ea typeface="楷体_GB2312" panose="02010609030101010101" pitchFamily="49" charset="-122"/>
              </a:rPr>
              <a:t>）集中插入同步法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en-US" altLang="zh-CN" sz="2400" b="1">
                <a:solidFill>
                  <a:schemeClr val="tx1"/>
                </a:solidFill>
                <a:latin typeface="楷体_GB2312" panose="02010609030101010101" pitchFamily="49" charset="-122"/>
                <a:ea typeface="楷体_GB2312" panose="02010609030101010101" pitchFamily="49" charset="-122"/>
              </a:rPr>
              <a:t>PCM30/32</a:t>
            </a:r>
            <a:r>
              <a:rPr lang="zh-CN" altLang="en-US" sz="2400" b="1" dirty="0">
                <a:solidFill>
                  <a:schemeClr val="tx1"/>
                </a:solidFill>
                <a:latin typeface="楷体_GB2312" panose="02010609030101010101" pitchFamily="49" charset="-122"/>
                <a:ea typeface="楷体_GB2312" panose="02010609030101010101" pitchFamily="49" charset="-122"/>
              </a:rPr>
              <a:t>路数字传输时的群同步通常采用集中插入方法。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下面以</a:t>
            </a:r>
            <a:r>
              <a:rPr lang="en-US" altLang="zh-CN" sz="2400" b="1">
                <a:solidFill>
                  <a:schemeClr val="tx1"/>
                </a:solidFill>
                <a:latin typeface="楷体_GB2312" panose="02010609030101010101" pitchFamily="49" charset="-122"/>
                <a:ea typeface="楷体_GB2312" panose="02010609030101010101" pitchFamily="49" charset="-122"/>
              </a:rPr>
              <a:t>PCM30/32</a:t>
            </a:r>
            <a:r>
              <a:rPr lang="zh-CN" altLang="en-US" sz="2400" b="1" dirty="0">
                <a:solidFill>
                  <a:schemeClr val="tx1"/>
                </a:solidFill>
                <a:latin typeface="楷体_GB2312" panose="02010609030101010101" pitchFamily="49" charset="-122"/>
                <a:ea typeface="楷体_GB2312" panose="02010609030101010101" pitchFamily="49" charset="-122"/>
              </a:rPr>
              <a:t>路数字传输为例讨论另一种形式的集中插入群同步方法。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39620" name="对象 239619"/>
          <p:cNvGraphicFramePr/>
          <p:nvPr/>
        </p:nvGraphicFramePr>
        <p:xfrm>
          <a:off x="1363663" y="2720023"/>
          <a:ext cx="5949950" cy="1411287"/>
        </p:xfrm>
        <a:graphic>
          <a:graphicData uri="http://schemas.openxmlformats.org/presentationml/2006/ole">
            <mc:AlternateContent xmlns:mc="http://schemas.openxmlformats.org/markup-compatibility/2006">
              <mc:Choice xmlns:v="urn:schemas-microsoft-com:vml" Requires="v">
                <p:oleObj spid="_x0000_s3089" name="" r:id="rId1" imgW="4095750" imgH="971550" progId="Paint.Picture">
                  <p:embed/>
                </p:oleObj>
              </mc:Choice>
              <mc:Fallback>
                <p:oleObj name="" r:id="rId1" imgW="4095750" imgH="971550" progId="Paint.Picture">
                  <p:embed/>
                  <p:pic>
                    <p:nvPicPr>
                      <p:cNvPr id="0" name="图片 3088"/>
                      <p:cNvPicPr/>
                      <p:nvPr/>
                    </p:nvPicPr>
                    <p:blipFill>
                      <a:blip r:embed="rId2"/>
                      <a:stretch>
                        <a:fillRect/>
                      </a:stretch>
                    </p:blipFill>
                    <p:spPr>
                      <a:xfrm>
                        <a:off x="1363663" y="2720023"/>
                        <a:ext cx="5949950" cy="1411287"/>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graphicFrame>
        <p:nvGraphicFramePr>
          <p:cNvPr id="240644" name="对象 240643"/>
          <p:cNvGraphicFramePr/>
          <p:nvPr/>
        </p:nvGraphicFramePr>
        <p:xfrm>
          <a:off x="679450" y="2188845"/>
          <a:ext cx="7974013" cy="1157288"/>
        </p:xfrm>
        <a:graphic>
          <a:graphicData uri="http://schemas.openxmlformats.org/presentationml/2006/ole">
            <mc:AlternateContent xmlns:mc="http://schemas.openxmlformats.org/markup-compatibility/2006">
              <mc:Choice xmlns:v="urn:schemas-microsoft-com:vml" Requires="v">
                <p:oleObj spid="_x0000_s3088" name="" r:id="rId1" imgW="6038850" imgH="876300" progId="Paint.Picture">
                  <p:embed/>
                </p:oleObj>
              </mc:Choice>
              <mc:Fallback>
                <p:oleObj name="" r:id="rId1" imgW="6038850" imgH="876300" progId="Paint.Picture">
                  <p:embed/>
                  <p:pic>
                    <p:nvPicPr>
                      <p:cNvPr id="0" name="图片 3087"/>
                      <p:cNvPicPr/>
                      <p:nvPr/>
                    </p:nvPicPr>
                    <p:blipFill>
                      <a:blip r:embed="rId2"/>
                      <a:stretch>
                        <a:fillRect/>
                      </a:stretch>
                    </p:blipFill>
                    <p:spPr>
                      <a:xfrm>
                        <a:off x="679450" y="2188845"/>
                        <a:ext cx="7974013" cy="1157288"/>
                      </a:xfrm>
                      <a:prstGeom prst="rect">
                        <a:avLst/>
                      </a:prstGeom>
                      <a:noFill/>
                      <a:ln w="38100">
                        <a:noFill/>
                        <a:miter/>
                      </a:ln>
                    </p:spPr>
                  </p:pic>
                </p:oleObj>
              </mc:Fallback>
            </mc:AlternateContent>
          </a:graphicData>
        </a:graphic>
      </p:graphicFrame>
      <p:sp>
        <p:nvSpPr>
          <p:cNvPr id="240645" name="标题 240644"/>
          <p:cNvSpPr>
            <a:spLocks noGrp="1"/>
          </p:cNvSpPr>
          <p:nvPr>
            <p:ph type="title"/>
          </p:nvPr>
        </p:nvSpPr>
        <p:spPr>
          <a:xfrm>
            <a:off x="681038" y="3790633"/>
            <a:ext cx="7972425" cy="2960687"/>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00"/>
                </a:solidFill>
                <a:latin typeface="楷体_GB2312" panose="02010609030101010101" pitchFamily="49" charset="-122"/>
                <a:ea typeface="楷体_GB2312" panose="02010609030101010101" pitchFamily="49" charset="-122"/>
              </a:rPr>
              <a:t>在两个相邻抽样值间隔中，分成</a:t>
            </a:r>
            <a:r>
              <a:rPr lang="en-US" altLang="zh-CN" sz="2400" b="1" dirty="0">
                <a:solidFill>
                  <a:srgbClr val="FF0000"/>
                </a:solidFill>
                <a:latin typeface="楷体_GB2312" panose="02010609030101010101" pitchFamily="49" charset="-122"/>
                <a:ea typeface="楷体_GB2312" panose="02010609030101010101" pitchFamily="49" charset="-122"/>
              </a:rPr>
              <a:t>32</a:t>
            </a:r>
            <a:r>
              <a:rPr lang="zh-CN" altLang="en-US" sz="2400" b="1" dirty="0">
                <a:solidFill>
                  <a:srgbClr val="FF0000"/>
                </a:solidFill>
                <a:latin typeface="楷体_GB2312" panose="02010609030101010101" pitchFamily="49" charset="-122"/>
                <a:ea typeface="楷体_GB2312" panose="02010609030101010101" pitchFamily="49" charset="-122"/>
              </a:rPr>
              <a:t>个时隙，其中</a:t>
            </a:r>
            <a:r>
              <a:rPr lang="en-US" altLang="zh-CN" sz="2400" b="1" dirty="0">
                <a:solidFill>
                  <a:srgbClr val="FF0000"/>
                </a:solidFill>
                <a:latin typeface="楷体_GB2312" panose="02010609030101010101" pitchFamily="49" charset="-122"/>
                <a:ea typeface="楷体_GB2312" panose="02010609030101010101" pitchFamily="49" charset="-122"/>
              </a:rPr>
              <a:t>30</a:t>
            </a:r>
            <a:r>
              <a:rPr lang="zh-CN" altLang="en-US" sz="2400" b="1" dirty="0">
                <a:solidFill>
                  <a:srgbClr val="FF0000"/>
                </a:solidFill>
                <a:latin typeface="楷体_GB2312" panose="02010609030101010101" pitchFamily="49" charset="-122"/>
                <a:ea typeface="楷体_GB2312" panose="02010609030101010101" pitchFamily="49" charset="-122"/>
              </a:rPr>
              <a:t>个时隙用来传送</a:t>
            </a:r>
            <a:r>
              <a:rPr lang="en-US" altLang="zh-CN" sz="2400" b="1" dirty="0">
                <a:solidFill>
                  <a:srgbClr val="FF0000"/>
                </a:solidFill>
                <a:latin typeface="楷体_GB2312" panose="02010609030101010101" pitchFamily="49" charset="-122"/>
                <a:ea typeface="楷体_GB2312" panose="02010609030101010101" pitchFamily="49" charset="-122"/>
              </a:rPr>
              <a:t>30</a:t>
            </a:r>
            <a:r>
              <a:rPr lang="zh-CN" altLang="en-US" sz="2400" b="1" dirty="0">
                <a:solidFill>
                  <a:srgbClr val="FF0000"/>
                </a:solidFill>
                <a:latin typeface="楷体_GB2312" panose="02010609030101010101" pitchFamily="49" charset="-122"/>
                <a:ea typeface="楷体_GB2312" panose="02010609030101010101" pitchFamily="49" charset="-122"/>
              </a:rPr>
              <a:t>路电话，一个时隙用来传送群同步码，另一个时隙用来传送各话路的标志信号码。</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第</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到第</a:t>
            </a:r>
            <a:r>
              <a:rPr lang="en-US" altLang="zh-CN" sz="2400" b="1" dirty="0">
                <a:solidFill>
                  <a:schemeClr val="tx1"/>
                </a:solidFill>
                <a:latin typeface="楷体_GB2312" panose="02010609030101010101" pitchFamily="49" charset="-122"/>
                <a:ea typeface="楷体_GB2312" panose="02010609030101010101" pitchFamily="49" charset="-122"/>
              </a:rPr>
              <a:t>15</a:t>
            </a:r>
            <a:r>
              <a:rPr lang="zh-CN" altLang="en-US" sz="2400" b="1" dirty="0">
                <a:solidFill>
                  <a:schemeClr val="tx1"/>
                </a:solidFill>
                <a:latin typeface="楷体_GB2312" panose="02010609030101010101" pitchFamily="49" charset="-122"/>
                <a:ea typeface="楷体_GB2312" panose="02010609030101010101" pitchFamily="49" charset="-122"/>
              </a:rPr>
              <a:t>话路的码组依次安排在时隙</a:t>
            </a:r>
            <a:r>
              <a:rPr lang="en-US" altLang="zh-CN" sz="2400" b="1">
                <a:solidFill>
                  <a:schemeClr val="tx1"/>
                </a:solidFill>
                <a:latin typeface="楷体_GB2312" panose="02010609030101010101" pitchFamily="49" charset="-122"/>
                <a:ea typeface="楷体_GB2312" panose="02010609030101010101" pitchFamily="49" charset="-122"/>
              </a:rPr>
              <a:t>TS1</a:t>
            </a:r>
            <a:r>
              <a:rPr lang="zh-CN" altLang="en-US" sz="2400" b="1">
                <a:solidFill>
                  <a:schemeClr val="tx1"/>
                </a:solidFill>
                <a:latin typeface="楷体_GB2312" panose="02010609030101010101" pitchFamily="49" charset="-122"/>
                <a:ea typeface="楷体_GB2312" panose="02010609030101010101" pitchFamily="49" charset="-122"/>
              </a:rPr>
              <a:t>到</a:t>
            </a:r>
            <a:r>
              <a:rPr lang="en-US" altLang="zh-CN" sz="2400" b="1">
                <a:solidFill>
                  <a:schemeClr val="tx1"/>
                </a:solidFill>
                <a:latin typeface="楷体_GB2312" panose="02010609030101010101" pitchFamily="49" charset="-122"/>
                <a:ea typeface="楷体_GB2312" panose="02010609030101010101" pitchFamily="49" charset="-122"/>
              </a:rPr>
              <a:t>TS15</a:t>
            </a:r>
            <a:r>
              <a:rPr lang="zh-CN" altLang="en-US" sz="2400" b="1" dirty="0">
                <a:solidFill>
                  <a:schemeClr val="tx1"/>
                </a:solidFill>
                <a:latin typeface="楷体_GB2312" panose="02010609030101010101" pitchFamily="49" charset="-122"/>
                <a:ea typeface="楷体_GB2312" panose="02010609030101010101" pitchFamily="49" charset="-122"/>
              </a:rPr>
              <a:t>中传送，</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第</a:t>
            </a:r>
            <a:r>
              <a:rPr lang="en-US" altLang="zh-CN" sz="2400" b="1" dirty="0">
                <a:solidFill>
                  <a:schemeClr val="tx1"/>
                </a:solidFill>
                <a:latin typeface="楷体_GB2312" panose="02010609030101010101" pitchFamily="49" charset="-122"/>
                <a:ea typeface="楷体_GB2312" panose="02010609030101010101" pitchFamily="49" charset="-122"/>
              </a:rPr>
              <a:t>16</a:t>
            </a:r>
            <a:r>
              <a:rPr lang="zh-CN" altLang="en-US" sz="2400" b="1" dirty="0">
                <a:solidFill>
                  <a:schemeClr val="tx1"/>
                </a:solidFill>
                <a:latin typeface="楷体_GB2312" panose="02010609030101010101" pitchFamily="49" charset="-122"/>
                <a:ea typeface="楷体_GB2312" panose="02010609030101010101" pitchFamily="49" charset="-122"/>
              </a:rPr>
              <a:t>到第</a:t>
            </a:r>
            <a:r>
              <a:rPr lang="en-US" altLang="zh-CN" sz="2400" b="1" dirty="0">
                <a:solidFill>
                  <a:schemeClr val="tx1"/>
                </a:solidFill>
                <a:latin typeface="楷体_GB2312" panose="02010609030101010101" pitchFamily="49" charset="-122"/>
                <a:ea typeface="楷体_GB2312" panose="02010609030101010101" pitchFamily="49" charset="-122"/>
              </a:rPr>
              <a:t>30</a:t>
            </a:r>
            <a:r>
              <a:rPr lang="zh-CN" altLang="en-US" sz="2400" b="1" dirty="0">
                <a:solidFill>
                  <a:schemeClr val="tx1"/>
                </a:solidFill>
                <a:latin typeface="楷体_GB2312" panose="02010609030101010101" pitchFamily="49" charset="-122"/>
                <a:ea typeface="楷体_GB2312" panose="02010609030101010101" pitchFamily="49" charset="-122"/>
              </a:rPr>
              <a:t>话路的码组依次在时隙</a:t>
            </a:r>
            <a:r>
              <a:rPr lang="en-US" altLang="zh-CN" sz="2400" b="1">
                <a:solidFill>
                  <a:schemeClr val="tx1"/>
                </a:solidFill>
                <a:latin typeface="楷体_GB2312" panose="02010609030101010101" pitchFamily="49" charset="-122"/>
                <a:ea typeface="楷体_GB2312" panose="02010609030101010101" pitchFamily="49" charset="-122"/>
              </a:rPr>
              <a:t>TS17</a:t>
            </a:r>
            <a:r>
              <a:rPr lang="zh-CN" altLang="en-US" sz="2400" b="1">
                <a:solidFill>
                  <a:schemeClr val="tx1"/>
                </a:solidFill>
                <a:latin typeface="楷体_GB2312" panose="02010609030101010101" pitchFamily="49" charset="-122"/>
                <a:ea typeface="楷体_GB2312" panose="02010609030101010101" pitchFamily="49" charset="-122"/>
              </a:rPr>
              <a:t>到</a:t>
            </a:r>
            <a:r>
              <a:rPr lang="en-US" altLang="zh-CN" sz="2400" b="1">
                <a:solidFill>
                  <a:schemeClr val="tx1"/>
                </a:solidFill>
                <a:latin typeface="楷体_GB2312" panose="02010609030101010101" pitchFamily="49" charset="-122"/>
                <a:ea typeface="楷体_GB2312" panose="02010609030101010101" pitchFamily="49" charset="-122"/>
              </a:rPr>
              <a:t>TS31</a:t>
            </a:r>
            <a:r>
              <a:rPr lang="zh-CN" altLang="en-US" sz="2400" b="1" dirty="0">
                <a:solidFill>
                  <a:schemeClr val="tx1"/>
                </a:solidFill>
                <a:latin typeface="楷体_GB2312" panose="02010609030101010101" pitchFamily="49" charset="-122"/>
                <a:ea typeface="楷体_GB2312" panose="02010609030101010101" pitchFamily="49" charset="-122"/>
              </a:rPr>
              <a:t>中传送。</a:t>
            </a:r>
            <a:r>
              <a:rPr lang="en-US" altLang="zh-CN" sz="2400" b="1">
                <a:solidFill>
                  <a:schemeClr val="tx1"/>
                </a:solidFill>
                <a:latin typeface="楷体_GB2312" panose="02010609030101010101" pitchFamily="49" charset="-122"/>
                <a:ea typeface="楷体_GB2312" panose="02010609030101010101" pitchFamily="49" charset="-122"/>
              </a:rPr>
              <a:t>TS0</a:t>
            </a:r>
            <a:r>
              <a:rPr lang="zh-CN" altLang="en-US" sz="2400" b="1" dirty="0">
                <a:solidFill>
                  <a:schemeClr val="tx1"/>
                </a:solidFill>
                <a:latin typeface="楷体_GB2312" panose="02010609030101010101" pitchFamily="49" charset="-122"/>
                <a:ea typeface="楷体_GB2312" panose="02010609030101010101" pitchFamily="49" charset="-122"/>
              </a:rPr>
              <a:t>时隙传送群同步码，</a:t>
            </a:r>
            <a:r>
              <a:rPr lang="en-US" altLang="zh-CN" sz="2400" b="1">
                <a:solidFill>
                  <a:schemeClr val="tx1"/>
                </a:solidFill>
                <a:latin typeface="楷体_GB2312" panose="02010609030101010101" pitchFamily="49" charset="-122"/>
                <a:ea typeface="楷体_GB2312" panose="02010609030101010101" pitchFamily="49" charset="-122"/>
              </a:rPr>
              <a:t>TS16</a:t>
            </a:r>
            <a:r>
              <a:rPr lang="zh-CN" altLang="en-US" sz="2400" b="1" dirty="0">
                <a:solidFill>
                  <a:schemeClr val="tx1"/>
                </a:solidFill>
                <a:latin typeface="楷体_GB2312" panose="02010609030101010101" pitchFamily="49" charset="-122"/>
                <a:ea typeface="楷体_GB2312" panose="02010609030101010101" pitchFamily="49" charset="-122"/>
              </a:rPr>
              <a:t>时隙传送标志信号码。</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240646" name="矩形 240645"/>
          <p:cNvSpPr/>
          <p:nvPr/>
        </p:nvSpPr>
        <p:spPr>
          <a:xfrm>
            <a:off x="914400" y="1468120"/>
            <a:ext cx="6226175" cy="519113"/>
          </a:xfrm>
          <a:prstGeom prst="rect">
            <a:avLst/>
          </a:prstGeom>
          <a:noFill/>
          <a:ln w="9525">
            <a:noFill/>
          </a:ln>
        </p:spPr>
        <p:txBody>
          <a:bodyPr>
            <a:spAutoFit/>
          </a:bodyPr>
          <a:p>
            <a:r>
              <a:rPr lang="en-US" altLang="zh-CN" sz="2800" b="1">
                <a:latin typeface="楷体_GB2312" panose="02010609030101010101" pitchFamily="49" charset="-122"/>
                <a:ea typeface="楷体_GB2312" panose="02010609030101010101" pitchFamily="49" charset="-122"/>
              </a:rPr>
              <a:t>PCM30/32</a:t>
            </a:r>
            <a:r>
              <a:rPr lang="zh-CN" altLang="en-US" sz="2800" b="1" dirty="0">
                <a:latin typeface="楷体_GB2312" panose="02010609030101010101" pitchFamily="49" charset="-122"/>
                <a:ea typeface="楷体_GB2312" panose="02010609030101010101" pitchFamily="49" charset="-122"/>
              </a:rPr>
              <a:t>路时分多路时隙的分配图：</a:t>
            </a:r>
            <a:endParaRPr lang="zh-CN" altLang="en-US" sz="2800" b="1" dirty="0">
              <a:latin typeface="楷体_GB2312" panose="02010609030101010101" pitchFamily="49" charset="-122"/>
              <a:ea typeface="楷体_GB2312" panose="02010609030101010101" pitchFamily="49" charset="-122"/>
            </a:endParaRPr>
          </a:p>
        </p:txBody>
      </p:sp>
      <p:sp>
        <p:nvSpPr>
          <p:cNvPr id="3" name="文本框 2"/>
          <p:cNvSpPr txBox="1"/>
          <p:nvPr>
            <p:custDataLst>
              <p:tags r:id="rId3"/>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100" name="文本框 99"/>
          <p:cNvSpPr txBox="1"/>
          <p:nvPr/>
        </p:nvSpPr>
        <p:spPr>
          <a:xfrm>
            <a:off x="1129030" y="1335405"/>
            <a:ext cx="7337425" cy="1783080"/>
          </a:xfrm>
          <a:prstGeom prst="rect">
            <a:avLst/>
          </a:prstGeom>
          <a:noFill/>
          <a:ln w="9525">
            <a:noFill/>
          </a:ln>
        </p:spPr>
        <p:txBody>
          <a:bodyPr>
            <a:noAutofit/>
          </a:bodyPr>
          <a:p>
            <a:pPr>
              <a:lnSpc>
                <a:spcPct val="150000"/>
              </a:lnSpc>
            </a:pPr>
            <a:r>
              <a:rPr lang="en-US" altLang="zh-CN" sz="2400" b="1" dirty="0">
                <a:latin typeface="楷体_GB2312" panose="02010609030101010101" pitchFamily="49" charset="-122"/>
                <a:ea typeface="楷体_GB2312" panose="02010609030101010101" pitchFamily="49" charset="-122"/>
                <a:cs typeface="+mj-cs"/>
              </a:rPr>
              <a:t>本章学习目的和要求</a:t>
            </a:r>
            <a:endParaRPr lang="en-US" altLang="zh-CN" sz="2400" b="1" dirty="0">
              <a:latin typeface="楷体_GB2312" panose="02010609030101010101" pitchFamily="49" charset="-122"/>
              <a:ea typeface="楷体_GB2312" panose="02010609030101010101" pitchFamily="49" charset="-122"/>
              <a:cs typeface="+mj-cs"/>
            </a:endParaRPr>
          </a:p>
          <a:p>
            <a:pPr marL="342900" indent="-342900">
              <a:lnSpc>
                <a:spcPct val="150000"/>
              </a:lnSpc>
              <a:buFont typeface="Wingdings" panose="05000000000000000000" charset="0"/>
              <a:buChar char="Ø"/>
            </a:pPr>
            <a:r>
              <a:rPr lang="en-US" altLang="zh-CN" sz="2400" b="1" dirty="0">
                <a:latin typeface="楷体_GB2312" panose="02010609030101010101" pitchFamily="49" charset="-122"/>
                <a:ea typeface="楷体_GB2312" panose="02010609030101010101" pitchFamily="49" charset="-122"/>
                <a:cs typeface="+mj-cs"/>
              </a:rPr>
              <a:t>熟悉同步系统的组成及应用</a:t>
            </a:r>
            <a:endParaRPr lang="en-US" altLang="zh-CN" sz="2400" b="1" dirty="0">
              <a:latin typeface="楷体_GB2312" panose="02010609030101010101" pitchFamily="49" charset="-122"/>
              <a:ea typeface="楷体_GB2312" panose="02010609030101010101" pitchFamily="49" charset="-122"/>
              <a:cs typeface="+mj-cs"/>
            </a:endParaRPr>
          </a:p>
          <a:p>
            <a:pPr marL="342900" indent="-342900">
              <a:lnSpc>
                <a:spcPct val="150000"/>
              </a:lnSpc>
              <a:buFont typeface="Wingdings" panose="05000000000000000000" charset="0"/>
              <a:buChar char="Ø"/>
            </a:pPr>
            <a:r>
              <a:rPr lang="en-US" altLang="zh-CN" sz="2400" b="1" dirty="0">
                <a:latin typeface="楷体_GB2312" panose="02010609030101010101" pitchFamily="49" charset="-122"/>
                <a:ea typeface="楷体_GB2312" panose="02010609030101010101" pitchFamily="49" charset="-122"/>
                <a:cs typeface="+mj-cs"/>
              </a:rPr>
              <a:t>理解载波同步、位同步及群同步的原理及实现方法</a:t>
            </a:r>
            <a:endParaRPr lang="en-US" altLang="zh-CN" sz="2400" b="1" dirty="0">
              <a:latin typeface="楷体_GB2312" panose="02010609030101010101" pitchFamily="49" charset="-122"/>
              <a:ea typeface="楷体_GB2312" panose="02010609030101010101" pitchFamily="49" charset="-122"/>
              <a:cs typeface="+mj-cs"/>
            </a:endParaRPr>
          </a:p>
          <a:p>
            <a:pPr marL="342900" indent="-342900">
              <a:lnSpc>
                <a:spcPct val="150000"/>
              </a:lnSpc>
              <a:buFont typeface="Wingdings" panose="05000000000000000000" charset="0"/>
              <a:buChar char="Ø"/>
            </a:pPr>
            <a:r>
              <a:rPr lang="en-US" altLang="zh-CN" sz="2400" b="1" dirty="0">
                <a:latin typeface="楷体_GB2312" panose="02010609030101010101" pitchFamily="49" charset="-122"/>
                <a:ea typeface="楷体_GB2312" panose="02010609030101010101" pitchFamily="49" charset="-122"/>
                <a:cs typeface="+mj-cs"/>
              </a:rPr>
              <a:t>了解同步性能及其相位误差对性能的影响</a:t>
            </a:r>
            <a:endParaRPr lang="en-US" altLang="zh-CN" sz="2400" b="1" dirty="0">
              <a:latin typeface="楷体_GB2312" panose="02010609030101010101" pitchFamily="49" charset="-122"/>
              <a:ea typeface="楷体_GB2312" panose="02010609030101010101" pitchFamily="49" charset="-122"/>
              <a:cs typeface="+mj-cs"/>
            </a:endParaRPr>
          </a:p>
          <a:p>
            <a:pPr>
              <a:buFont typeface="Wingdings" panose="05000000000000000000" charset="0"/>
            </a:pPr>
            <a:endParaRPr lang="en-US" altLang="zh-CN" sz="2400" b="1" dirty="0">
              <a:latin typeface="楷体_GB2312" panose="02010609030101010101" pitchFamily="49" charset="-122"/>
              <a:ea typeface="楷体_GB2312" panose="02010609030101010101" pitchFamily="49" charset="-122"/>
              <a:cs typeface="+mj-cs"/>
            </a:endParaRPr>
          </a:p>
        </p:txBody>
      </p:sp>
      <p:sp>
        <p:nvSpPr>
          <p:cNvPr id="3" name="文本框 2"/>
          <p:cNvSpPr txBox="1"/>
          <p:nvPr/>
        </p:nvSpPr>
        <p:spPr>
          <a:xfrm>
            <a:off x="1129030" y="3981450"/>
            <a:ext cx="7338060" cy="2306955"/>
          </a:xfrm>
          <a:prstGeom prst="rect">
            <a:avLst/>
          </a:prstGeom>
          <a:noFill/>
        </p:spPr>
        <p:txBody>
          <a:bodyPr wrap="square" rtlCol="0" anchor="t">
            <a:spAutoFit/>
          </a:bodyPr>
          <a:p>
            <a:pPr>
              <a:lnSpc>
                <a:spcPct val="150000"/>
              </a:lnSpc>
              <a:buFont typeface="Wingdings" panose="05000000000000000000" charset="0"/>
            </a:pPr>
            <a:r>
              <a:rPr lang="en-US" altLang="zh-CN" b="1" dirty="0">
                <a:latin typeface="楷体_GB2312" panose="02010609030101010101" pitchFamily="49" charset="-122"/>
                <a:ea typeface="楷体_GB2312" panose="02010609030101010101" pitchFamily="49" charset="-122"/>
                <a:cs typeface="+mj-cs"/>
                <a:sym typeface="+mn-ea"/>
              </a:rPr>
              <a:t>本章学习方法建议</a:t>
            </a:r>
            <a:endParaRPr lang="en-US" altLang="zh-CN" b="1" dirty="0">
              <a:latin typeface="楷体_GB2312" panose="02010609030101010101" pitchFamily="49" charset="-122"/>
              <a:ea typeface="楷体_GB2312" panose="02010609030101010101" pitchFamily="49" charset="-122"/>
              <a:cs typeface="+mj-cs"/>
              <a:sym typeface="+mn-ea"/>
            </a:endParaRPr>
          </a:p>
          <a:p>
            <a:pPr marL="342900" indent="-342900">
              <a:lnSpc>
                <a:spcPct val="150000"/>
              </a:lnSpc>
              <a:buFont typeface="Wingdings" panose="05000000000000000000" charset="0"/>
              <a:buChar char="Ø"/>
            </a:pPr>
            <a:r>
              <a:rPr lang="en-US" altLang="zh-CN" b="1" dirty="0">
                <a:latin typeface="楷体_GB2312" panose="02010609030101010101" pitchFamily="49" charset="-122"/>
                <a:ea typeface="楷体_GB2312" panose="02010609030101010101" pitchFamily="49" charset="-122"/>
                <a:cs typeface="+mj-cs"/>
                <a:sym typeface="+mn-ea"/>
              </a:rPr>
              <a:t>课前预习与课后及时复习相结合</a:t>
            </a:r>
            <a:endParaRPr lang="en-US" altLang="zh-CN" b="1" dirty="0">
              <a:latin typeface="楷体_GB2312" panose="02010609030101010101" pitchFamily="49" charset="-122"/>
              <a:ea typeface="楷体_GB2312" panose="02010609030101010101" pitchFamily="49" charset="-122"/>
              <a:cs typeface="+mj-cs"/>
              <a:sym typeface="+mn-ea"/>
            </a:endParaRPr>
          </a:p>
          <a:p>
            <a:pPr marL="342900" indent="-342900">
              <a:lnSpc>
                <a:spcPct val="150000"/>
              </a:lnSpc>
              <a:buFont typeface="Wingdings" panose="05000000000000000000" charset="0"/>
              <a:buChar char="Ø"/>
            </a:pPr>
            <a:r>
              <a:rPr lang="en-US" altLang="zh-CN" b="1" dirty="0">
                <a:latin typeface="楷体_GB2312" panose="02010609030101010101" pitchFamily="49" charset="-122"/>
                <a:ea typeface="楷体_GB2312" panose="02010609030101010101" pitchFamily="49" charset="-122"/>
                <a:cs typeface="+mj-cs"/>
                <a:sym typeface="+mn-ea"/>
              </a:rPr>
              <a:t>在掌握基本内容的基础上，独立完成课后习题</a:t>
            </a:r>
            <a:endParaRPr lang="en-US" altLang="zh-CN" b="1" dirty="0">
              <a:latin typeface="楷体_GB2312" panose="02010609030101010101" pitchFamily="49" charset="-122"/>
              <a:ea typeface="楷体_GB2312" panose="02010609030101010101" pitchFamily="49" charset="-122"/>
              <a:cs typeface="+mj-cs"/>
              <a:sym typeface="+mn-ea"/>
            </a:endParaRPr>
          </a:p>
          <a:p>
            <a:pPr marL="342900" indent="-342900">
              <a:lnSpc>
                <a:spcPct val="150000"/>
              </a:lnSpc>
              <a:buFont typeface="Wingdings" panose="05000000000000000000" charset="0"/>
              <a:buChar char="Ø"/>
            </a:pPr>
            <a:r>
              <a:rPr lang="en-US" altLang="zh-CN" b="1" dirty="0">
                <a:latin typeface="楷体_GB2312" panose="02010609030101010101" pitchFamily="49" charset="-122"/>
                <a:ea typeface="楷体_GB2312" panose="02010609030101010101" pitchFamily="49" charset="-122"/>
                <a:cs typeface="+mj-cs"/>
                <a:sym typeface="+mn-ea"/>
              </a:rPr>
              <a:t>查阅有关同步原理的相关资料</a:t>
            </a:r>
            <a:endParaRPr lang="en-US" altLang="zh-CN" b="1" dirty="0">
              <a:latin typeface="楷体_GB2312" panose="02010609030101010101" pitchFamily="49" charset="-122"/>
              <a:ea typeface="楷体_GB2312" panose="02010609030101010101" pitchFamily="49" charset="-122"/>
              <a:cs typeface="+mj-cs"/>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1666" name="标题 241665"/>
          <p:cNvSpPr>
            <a:spLocks noGrp="1"/>
          </p:cNvSpPr>
          <p:nvPr>
            <p:ph type="title"/>
          </p:nvPr>
        </p:nvSpPr>
        <p:spPr>
          <a:xfrm>
            <a:off x="420688" y="2153920"/>
            <a:ext cx="8026400" cy="1633538"/>
          </a:xfrm>
          <a:ln/>
        </p:spPr>
        <p:txBody>
          <a:bodyPr anchor="b" anchorCtr="0"/>
          <a:p>
            <a:pPr>
              <a:lnSpc>
                <a:spcPct val="120000"/>
              </a:lnSpc>
            </a:pPr>
            <a:r>
              <a:rPr lang="en-US" altLang="zh-CN" sz="2400" b="1">
                <a:solidFill>
                  <a:schemeClr val="tx1"/>
                </a:solidFill>
                <a:latin typeface="楷体_GB2312" panose="02010609030101010101" pitchFamily="49" charset="-122"/>
                <a:ea typeface="楷体_GB2312" panose="02010609030101010101" pitchFamily="49" charset="-122"/>
              </a:rPr>
              <a:t>  CCITT</a:t>
            </a:r>
            <a:r>
              <a:rPr lang="zh-CN" altLang="en-US" sz="2400" b="1">
                <a:solidFill>
                  <a:schemeClr val="tx1"/>
                </a:solidFill>
                <a:latin typeface="楷体_GB2312" panose="02010609030101010101" pitchFamily="49" charset="-122"/>
                <a:ea typeface="楷体_GB2312" panose="02010609030101010101" pitchFamily="49" charset="-122"/>
              </a:rPr>
              <a:t>对</a:t>
            </a:r>
            <a:r>
              <a:rPr lang="en-US" altLang="zh-CN" sz="2400" b="1">
                <a:solidFill>
                  <a:schemeClr val="tx1"/>
                </a:solidFill>
                <a:latin typeface="楷体_GB2312" panose="02010609030101010101" pitchFamily="49" charset="-122"/>
                <a:ea typeface="楷体_GB2312" panose="02010609030101010101" pitchFamily="49" charset="-122"/>
              </a:rPr>
              <a:t>PCM30/32</a:t>
            </a:r>
            <a:r>
              <a:rPr lang="zh-CN" altLang="en-US" sz="2400" b="1" dirty="0">
                <a:solidFill>
                  <a:schemeClr val="tx1"/>
                </a:solidFill>
                <a:latin typeface="楷体_GB2312" panose="02010609030101010101" pitchFamily="49" charset="-122"/>
                <a:ea typeface="楷体_GB2312" panose="02010609030101010101" pitchFamily="49" charset="-122"/>
              </a:rPr>
              <a:t>路设备的帧时隙分配建议见表所示。</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为了使群同步能较好的识别假失步和避免伪同步，群同步码选为</a:t>
            </a:r>
            <a:r>
              <a:rPr lang="en-US" altLang="zh-CN" sz="2400" b="1" dirty="0">
                <a:solidFill>
                  <a:schemeClr val="tx1"/>
                </a:solidFill>
                <a:latin typeface="楷体_GB2312" panose="02010609030101010101" pitchFamily="49" charset="-122"/>
                <a:ea typeface="楷体_GB2312" panose="02010609030101010101" pitchFamily="49" charset="-122"/>
              </a:rPr>
              <a:t>0011011</a:t>
            </a:r>
            <a:r>
              <a:rPr lang="zh-CN" altLang="en-US" sz="2400" b="1" dirty="0">
                <a:solidFill>
                  <a:schemeClr val="tx1"/>
                </a:solidFill>
                <a:latin typeface="楷体_GB2312" panose="02010609030101010101" pitchFamily="49" charset="-122"/>
                <a:ea typeface="楷体_GB2312" panose="02010609030101010101" pitchFamily="49" charset="-122"/>
              </a:rPr>
              <a:t>。</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表  群同步码的分配情况  </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41668" name="对象 241667"/>
          <p:cNvGraphicFramePr/>
          <p:nvPr/>
        </p:nvGraphicFramePr>
        <p:xfrm>
          <a:off x="420688" y="3787458"/>
          <a:ext cx="8323262" cy="2514600"/>
        </p:xfrm>
        <a:graphic>
          <a:graphicData uri="http://schemas.openxmlformats.org/presentationml/2006/ole">
            <mc:AlternateContent xmlns:mc="http://schemas.openxmlformats.org/markup-compatibility/2006">
              <mc:Choice xmlns:v="urn:schemas-microsoft-com:vml" Requires="v">
                <p:oleObj spid="_x0000_s3087" name="" r:id="rId1" imgW="7505700" imgH="2266950" progId="Paint.Picture">
                  <p:embed/>
                </p:oleObj>
              </mc:Choice>
              <mc:Fallback>
                <p:oleObj name="" r:id="rId1" imgW="7505700" imgH="2266950" progId="Paint.Picture">
                  <p:embed/>
                  <p:pic>
                    <p:nvPicPr>
                      <p:cNvPr id="0" name="图片 3086"/>
                      <p:cNvPicPr/>
                      <p:nvPr/>
                    </p:nvPicPr>
                    <p:blipFill>
                      <a:blip r:embed="rId2"/>
                      <a:stretch>
                        <a:fillRect/>
                      </a:stretch>
                    </p:blipFill>
                    <p:spPr>
                      <a:xfrm>
                        <a:off x="420688" y="3787458"/>
                        <a:ext cx="8323262" cy="2514600"/>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2692" name="标题 242691"/>
          <p:cNvSpPr>
            <a:spLocks noGrp="1"/>
          </p:cNvSpPr>
          <p:nvPr>
            <p:ph type="title"/>
          </p:nvPr>
        </p:nvSpPr>
        <p:spPr>
          <a:xfrm>
            <a:off x="246063" y="1501140"/>
            <a:ext cx="8666162" cy="4425950"/>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从表看出，群同步码占有第</a:t>
            </a:r>
            <a:r>
              <a:rPr lang="en-US" altLang="zh-CN" sz="2400" b="1" dirty="0">
                <a:solidFill>
                  <a:schemeClr val="tx1"/>
                </a:solidFill>
                <a:latin typeface="楷体_GB2312" panose="02010609030101010101" pitchFamily="49" charset="-122"/>
                <a:ea typeface="楷体_GB2312" panose="02010609030101010101" pitchFamily="49" charset="-122"/>
              </a:rPr>
              <a:t>2</a:t>
            </a:r>
            <a:r>
              <a:rPr lang="zh-CN" altLang="en-US" sz="2400" b="1" dirty="0">
                <a:solidFill>
                  <a:schemeClr val="tx1"/>
                </a:solidFill>
                <a:latin typeface="楷体_GB2312" panose="02010609030101010101" pitchFamily="49" charset="-122"/>
                <a:ea typeface="楷体_GB2312" panose="02010609030101010101" pitchFamily="49" charset="-122"/>
              </a:rPr>
              <a:t>到第</a:t>
            </a:r>
            <a:r>
              <a:rPr lang="en-US" altLang="zh-CN" sz="2400" b="1" dirty="0">
                <a:solidFill>
                  <a:schemeClr val="tx1"/>
                </a:solidFill>
                <a:latin typeface="楷体_GB2312" panose="02010609030101010101" pitchFamily="49" charset="-122"/>
                <a:ea typeface="楷体_GB2312" panose="02010609030101010101" pitchFamily="49" charset="-122"/>
              </a:rPr>
              <a:t>8</a:t>
            </a:r>
            <a:r>
              <a:rPr lang="zh-CN" altLang="en-US" sz="2400" b="1" dirty="0">
                <a:solidFill>
                  <a:schemeClr val="tx1"/>
                </a:solidFill>
                <a:latin typeface="楷体_GB2312" panose="02010609030101010101" pitchFamily="49" charset="-122"/>
                <a:ea typeface="楷体_GB2312" panose="02010609030101010101" pitchFamily="49" charset="-122"/>
              </a:rPr>
              <a:t>码位，插入在偶帧</a:t>
            </a:r>
            <a:r>
              <a:rPr lang="en-US" altLang="zh-CN" sz="2400" b="1">
                <a:solidFill>
                  <a:schemeClr val="tx1"/>
                </a:solidFill>
                <a:latin typeface="楷体_GB2312" panose="02010609030101010101" pitchFamily="49" charset="-122"/>
                <a:ea typeface="楷体_GB2312" panose="02010609030101010101" pitchFamily="49" charset="-122"/>
              </a:rPr>
              <a:t>TS0</a:t>
            </a:r>
            <a:r>
              <a:rPr lang="zh-CN" altLang="en-US" sz="2400" b="1" dirty="0">
                <a:solidFill>
                  <a:schemeClr val="tx1"/>
                </a:solidFill>
                <a:latin typeface="楷体_GB2312" panose="02010609030101010101" pitchFamily="49" charset="-122"/>
                <a:ea typeface="楷体_GB2312" panose="02010609030101010101" pitchFamily="49" charset="-122"/>
              </a:rPr>
              <a:t>时隙。第</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位码目前保留未用。</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奇帧</a:t>
            </a:r>
            <a:r>
              <a:rPr lang="en-US" altLang="zh-CN" sz="2400" b="1">
                <a:solidFill>
                  <a:schemeClr val="tx1"/>
                </a:solidFill>
                <a:latin typeface="楷体_GB2312" panose="02010609030101010101" pitchFamily="49" charset="-122"/>
                <a:ea typeface="楷体_GB2312" panose="02010609030101010101" pitchFamily="49" charset="-122"/>
              </a:rPr>
              <a:t>TS0</a:t>
            </a:r>
            <a:r>
              <a:rPr lang="zh-CN" altLang="en-US" sz="2400" b="1" dirty="0">
                <a:solidFill>
                  <a:schemeClr val="tx1"/>
                </a:solidFill>
                <a:latin typeface="楷体_GB2312" panose="02010609030101010101" pitchFamily="49" charset="-122"/>
                <a:ea typeface="楷体_GB2312" panose="02010609030101010101" pitchFamily="49" charset="-122"/>
              </a:rPr>
              <a:t>时隙插入码的分配是：</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第 </a:t>
            </a:r>
            <a:r>
              <a:rPr lang="en-US" altLang="zh-CN" sz="2400" b="1" dirty="0">
                <a:solidFill>
                  <a:schemeClr val="tx1"/>
                </a:solidFill>
                <a:latin typeface="楷体_GB2312" panose="02010609030101010101" pitchFamily="49" charset="-122"/>
                <a:ea typeface="楷体_GB2312" panose="02010609030101010101" pitchFamily="49" charset="-122"/>
              </a:rPr>
              <a:t>1 </a:t>
            </a:r>
            <a:r>
              <a:rPr lang="zh-CN" altLang="en-US" sz="2400" b="1" dirty="0">
                <a:solidFill>
                  <a:schemeClr val="tx1"/>
                </a:solidFill>
                <a:latin typeface="楷体_GB2312" panose="02010609030101010101" pitchFamily="49" charset="-122"/>
                <a:ea typeface="楷体_GB2312" panose="02010609030101010101" pitchFamily="49" charset="-122"/>
              </a:rPr>
              <a:t>位保留给国际用，暂定为</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第 </a:t>
            </a:r>
            <a:r>
              <a:rPr lang="en-US" altLang="zh-CN" sz="2400" b="1" dirty="0">
                <a:solidFill>
                  <a:schemeClr val="tx1"/>
                </a:solidFill>
                <a:latin typeface="楷体_GB2312" panose="02010609030101010101" pitchFamily="49" charset="-122"/>
                <a:ea typeface="楷体_GB2312" panose="02010609030101010101" pitchFamily="49" charset="-122"/>
              </a:rPr>
              <a:t>2 </a:t>
            </a:r>
            <a:r>
              <a:rPr lang="zh-CN" altLang="en-US" sz="2400" b="1" dirty="0">
                <a:solidFill>
                  <a:schemeClr val="tx1"/>
                </a:solidFill>
                <a:latin typeface="楷体_GB2312" panose="02010609030101010101" pitchFamily="49" charset="-122"/>
                <a:ea typeface="楷体_GB2312" panose="02010609030101010101" pitchFamily="49" charset="-122"/>
              </a:rPr>
              <a:t>位作监视码，用以检验帧定位码。</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第 </a:t>
            </a:r>
            <a:r>
              <a:rPr lang="en-US" altLang="zh-CN" sz="2400" b="1" dirty="0">
                <a:solidFill>
                  <a:schemeClr val="tx1"/>
                </a:solidFill>
                <a:latin typeface="楷体_GB2312" panose="02010609030101010101" pitchFamily="49" charset="-122"/>
                <a:ea typeface="楷体_GB2312" panose="02010609030101010101" pitchFamily="49" charset="-122"/>
              </a:rPr>
              <a:t>3 </a:t>
            </a:r>
            <a:r>
              <a:rPr lang="zh-CN" altLang="en-US" sz="2400" b="1" dirty="0">
                <a:solidFill>
                  <a:schemeClr val="tx1"/>
                </a:solidFill>
                <a:latin typeface="楷体_GB2312" panose="02010609030101010101" pitchFamily="49" charset="-122"/>
                <a:ea typeface="楷体_GB2312" panose="02010609030101010101" pitchFamily="49" charset="-122"/>
              </a:rPr>
              <a:t>位用作对告码，同步时为</a:t>
            </a:r>
            <a:r>
              <a:rPr lang="en-US" altLang="zh-CN" sz="2400" b="1" dirty="0">
                <a:solidFill>
                  <a:schemeClr val="tx1"/>
                </a:solidFill>
                <a:latin typeface="楷体_GB2312" panose="02010609030101010101" pitchFamily="49" charset="-122"/>
                <a:ea typeface="楷体_GB2312" panose="02010609030101010101" pitchFamily="49" charset="-122"/>
              </a:rPr>
              <a:t>0</a:t>
            </a:r>
            <a:r>
              <a:rPr lang="zh-CN" altLang="en-US" sz="2400" b="1" dirty="0">
                <a:solidFill>
                  <a:schemeClr val="tx1"/>
                </a:solidFill>
                <a:latin typeface="楷体_GB2312" panose="02010609030101010101" pitchFamily="49" charset="-122"/>
                <a:ea typeface="楷体_GB2312" panose="02010609030101010101" pitchFamily="49" charset="-122"/>
              </a:rPr>
              <a:t>，一但出现失步，即变为</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。并告诉对方，出现对告指示。</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第 </a:t>
            </a:r>
            <a:r>
              <a:rPr lang="en-US" altLang="zh-CN" sz="2400" b="1" dirty="0">
                <a:solidFill>
                  <a:schemeClr val="tx1"/>
                </a:solidFill>
                <a:latin typeface="楷体_GB2312" panose="02010609030101010101" pitchFamily="49" charset="-122"/>
                <a:ea typeface="楷体_GB2312" panose="02010609030101010101" pitchFamily="49" charset="-122"/>
              </a:rPr>
              <a:t>4 </a:t>
            </a:r>
            <a:r>
              <a:rPr lang="zh-CN" altLang="en-US" sz="2400" b="1" dirty="0">
                <a:solidFill>
                  <a:schemeClr val="tx1"/>
                </a:solidFill>
                <a:latin typeface="楷体_GB2312" panose="02010609030101010101" pitchFamily="49" charset="-122"/>
                <a:ea typeface="楷体_GB2312" panose="02010609030101010101" pitchFamily="49" charset="-122"/>
              </a:rPr>
              <a:t>位到第</a:t>
            </a:r>
            <a:r>
              <a:rPr lang="en-US" altLang="zh-CN" sz="2400" b="1" dirty="0">
                <a:solidFill>
                  <a:schemeClr val="tx1"/>
                </a:solidFill>
                <a:latin typeface="楷体_GB2312" panose="02010609030101010101" pitchFamily="49" charset="-122"/>
                <a:ea typeface="楷体_GB2312" panose="02010609030101010101" pitchFamily="49" charset="-122"/>
              </a:rPr>
              <a:t>8</a:t>
            </a:r>
            <a:r>
              <a:rPr lang="zh-CN" altLang="en-US" sz="2400" b="1" dirty="0">
                <a:solidFill>
                  <a:schemeClr val="tx1"/>
                </a:solidFill>
                <a:latin typeface="楷体_GB2312" panose="02010609030101010101" pitchFamily="49" charset="-122"/>
                <a:ea typeface="楷体_GB2312" panose="02010609030101010101" pitchFamily="49" charset="-122"/>
              </a:rPr>
              <a:t>位目前固定为</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，留给国内今后开发使用。</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en-US" altLang="zh-CN" sz="2400" b="1">
                <a:solidFill>
                  <a:srgbClr val="FF0000"/>
                </a:solidFill>
                <a:latin typeface="楷体_GB2312" panose="02010609030101010101" pitchFamily="49" charset="-122"/>
                <a:ea typeface="楷体_GB2312" panose="02010609030101010101" pitchFamily="49" charset="-122"/>
              </a:rPr>
              <a:t>PCM30/32</a:t>
            </a:r>
            <a:r>
              <a:rPr lang="zh-CN" altLang="en-US" sz="2400" b="1" dirty="0">
                <a:solidFill>
                  <a:srgbClr val="FF0000"/>
                </a:solidFill>
                <a:latin typeface="楷体_GB2312" panose="02010609030101010101" pitchFamily="49" charset="-122"/>
                <a:ea typeface="楷体_GB2312" panose="02010609030101010101" pitchFamily="49" charset="-122"/>
              </a:rPr>
              <a:t>路的群同步码采用集中插入方式。</a:t>
            </a:r>
            <a:endParaRPr lang="zh-CN" altLang="en-US" sz="2400" b="1" dirty="0">
              <a:solidFill>
                <a:srgbClr val="FF0000"/>
              </a:solidFill>
              <a:latin typeface="楷体_GB2312" panose="02010609030101010101" pitchFamily="49" charset="-122"/>
              <a:ea typeface="楷体_GB2312" panose="02010609030101010101" pitchFamily="49" charset="-122"/>
            </a:endParaRPr>
          </a:p>
        </p:txBody>
      </p:sp>
      <p:sp>
        <p:nvSpPr>
          <p:cNvPr id="3" name="文本框 2"/>
          <p:cNvSpPr txBox="1"/>
          <p:nvPr>
            <p:custDataLst>
              <p:tags r:id="rId1"/>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3714" name="标题 243713"/>
          <p:cNvSpPr>
            <a:spLocks noGrp="1"/>
          </p:cNvSpPr>
          <p:nvPr>
            <p:ph type="title"/>
          </p:nvPr>
        </p:nvSpPr>
        <p:spPr>
          <a:xfrm>
            <a:off x="246063" y="2336800"/>
            <a:ext cx="8534400" cy="2611438"/>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rPr>
              <a:t>3</a:t>
            </a:r>
            <a:r>
              <a:rPr lang="zh-CN" altLang="en-US" sz="2400" b="1" dirty="0">
                <a:solidFill>
                  <a:schemeClr val="tx1"/>
                </a:solidFill>
                <a:latin typeface="楷体_GB2312" panose="02010609030101010101" pitchFamily="49" charset="-122"/>
                <a:ea typeface="楷体_GB2312" panose="02010609030101010101" pitchFamily="49" charset="-122"/>
              </a:rPr>
              <a:t>）分散插入同步法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另一种群同步方法是将群同步码分散地插入到信息码元中。即每隔一定数量的信息码元插入一个群同步码元。这时为了便于提取，群同步码不宜太复杂。</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en-US" altLang="zh-CN" sz="2400" b="1">
                <a:solidFill>
                  <a:schemeClr val="tx1"/>
                </a:solidFill>
                <a:latin typeface="楷体_GB2312" panose="02010609030101010101" pitchFamily="49" charset="-122"/>
                <a:ea typeface="楷体_GB2312" panose="02010609030101010101" pitchFamily="49" charset="-122"/>
              </a:rPr>
              <a:t>PCM24</a:t>
            </a:r>
            <a:r>
              <a:rPr lang="zh-CN" altLang="en-US" sz="2400" b="1" dirty="0">
                <a:solidFill>
                  <a:schemeClr val="tx1"/>
                </a:solidFill>
                <a:latin typeface="楷体_GB2312" panose="02010609030101010101" pitchFamily="49" charset="-122"/>
                <a:ea typeface="楷体_GB2312" panose="02010609030101010101" pitchFamily="49" charset="-122"/>
              </a:rPr>
              <a:t>路数字电话系统的群同步码就是采用的分散插入方式。下面以此为例进行讨论。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3" name="文本框 2"/>
          <p:cNvSpPr txBox="1"/>
          <p:nvPr>
            <p:custDataLst>
              <p:tags r:id="rId1"/>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4740" name="标题 244739"/>
          <p:cNvSpPr>
            <a:spLocks noGrp="1"/>
          </p:cNvSpPr>
          <p:nvPr>
            <p:ph type="title"/>
          </p:nvPr>
        </p:nvSpPr>
        <p:spPr>
          <a:xfrm>
            <a:off x="246063" y="1977073"/>
            <a:ext cx="8636000" cy="1957387"/>
          </a:xfrm>
          <a:ln/>
        </p:spPr>
        <p:txBody>
          <a:bodyPr anchor="b" anchorCtr="0"/>
          <a:p>
            <a:pPr>
              <a:lnSpc>
                <a:spcPct val="120000"/>
              </a:lnSpc>
            </a:pPr>
            <a:r>
              <a:rPr lang="en-US" altLang="zh-CN" sz="2800" b="1">
                <a:solidFill>
                  <a:schemeClr val="tx1"/>
                </a:solidFill>
                <a:latin typeface="宋体" panose="02010600030101010101" pitchFamily="2" charset="-122"/>
              </a:rPr>
              <a:t>PCM24</a:t>
            </a:r>
            <a:r>
              <a:rPr lang="zh-CN" altLang="en-US" sz="2800" b="1" dirty="0">
                <a:solidFill>
                  <a:schemeClr val="tx1"/>
                </a:solidFill>
                <a:latin typeface="宋体" panose="02010600030101010101" pitchFamily="2" charset="-122"/>
              </a:rPr>
              <a:t>路的帧结构：</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如图所示为</a:t>
            </a:r>
            <a:r>
              <a:rPr lang="en-US" altLang="zh-CN" sz="2400" b="1">
                <a:solidFill>
                  <a:schemeClr val="tx1"/>
                </a:solidFill>
                <a:latin typeface="楷体_GB2312" panose="02010609030101010101" pitchFamily="49" charset="-122"/>
                <a:ea typeface="楷体_GB2312" panose="02010609030101010101" pitchFamily="49" charset="-122"/>
              </a:rPr>
              <a:t>PCM24</a:t>
            </a:r>
            <a:r>
              <a:rPr lang="zh-CN" altLang="en-US" sz="2400" b="1" dirty="0">
                <a:solidFill>
                  <a:schemeClr val="tx1"/>
                </a:solidFill>
                <a:latin typeface="楷体_GB2312" panose="02010609030101010101" pitchFamily="49" charset="-122"/>
                <a:ea typeface="楷体_GB2312" panose="02010609030101010101" pitchFamily="49" charset="-122"/>
              </a:rPr>
              <a:t>路时分多路时隙的分配图。图中</a:t>
            </a:r>
            <a:r>
              <a:rPr lang="en-US" altLang="zh-CN" sz="2400" b="1">
                <a:solidFill>
                  <a:schemeClr val="tx1"/>
                </a:solidFill>
                <a:latin typeface="楷体_GB2312" panose="02010609030101010101" pitchFamily="49" charset="-122"/>
                <a:ea typeface="楷体_GB2312" panose="02010609030101010101" pitchFamily="49" charset="-122"/>
              </a:rPr>
              <a:t>b</a:t>
            </a:r>
            <a:r>
              <a:rPr lang="zh-CN" altLang="en-US" sz="2400" b="1" dirty="0">
                <a:solidFill>
                  <a:schemeClr val="tx1"/>
                </a:solidFill>
                <a:latin typeface="楷体_GB2312" panose="02010609030101010101" pitchFamily="49" charset="-122"/>
                <a:ea typeface="楷体_GB2312" panose="02010609030101010101" pitchFamily="49" charset="-122"/>
              </a:rPr>
              <a:t>为振铃码的位数，</a:t>
            </a:r>
            <a:r>
              <a:rPr lang="en-US" altLang="zh-CN" sz="2400" b="1">
                <a:solidFill>
                  <a:schemeClr val="tx1"/>
                </a:solidFill>
                <a:latin typeface="楷体_GB2312" panose="02010609030101010101" pitchFamily="49" charset="-122"/>
                <a:ea typeface="楷体_GB2312" panose="02010609030101010101" pitchFamily="49" charset="-122"/>
              </a:rPr>
              <a:t>n</a:t>
            </a:r>
            <a:r>
              <a:rPr lang="zh-CN" altLang="en-US" sz="2400" b="1">
                <a:solidFill>
                  <a:schemeClr val="tx1"/>
                </a:solidFill>
                <a:latin typeface="楷体_GB2312" panose="02010609030101010101" pitchFamily="49" charset="-122"/>
                <a:ea typeface="楷体_GB2312" panose="02010609030101010101" pitchFamily="49" charset="-122"/>
              </a:rPr>
              <a:t>为</a:t>
            </a:r>
            <a:r>
              <a:rPr lang="en-US" altLang="zh-CN" sz="2400" b="1">
                <a:solidFill>
                  <a:schemeClr val="tx1"/>
                </a:solidFill>
                <a:latin typeface="楷体_GB2312" panose="02010609030101010101" pitchFamily="49" charset="-122"/>
                <a:ea typeface="楷体_GB2312" panose="02010609030101010101" pitchFamily="49" charset="-122"/>
              </a:rPr>
              <a:t>PCM</a:t>
            </a:r>
            <a:r>
              <a:rPr lang="zh-CN" altLang="en-US" sz="2400" b="1" dirty="0">
                <a:solidFill>
                  <a:schemeClr val="tx1"/>
                </a:solidFill>
                <a:latin typeface="楷体_GB2312" panose="02010609030101010101" pitchFamily="49" charset="-122"/>
                <a:ea typeface="楷体_GB2312" panose="02010609030101010101" pitchFamily="49" charset="-122"/>
              </a:rPr>
              <a:t>编码位数，</a:t>
            </a:r>
            <a:r>
              <a:rPr lang="en-US" altLang="zh-CN" sz="2400" b="1">
                <a:solidFill>
                  <a:schemeClr val="tx1"/>
                </a:solidFill>
                <a:latin typeface="楷体_GB2312" panose="02010609030101010101" pitchFamily="49" charset="-122"/>
                <a:ea typeface="楷体_GB2312" panose="02010609030101010101" pitchFamily="49" charset="-122"/>
              </a:rPr>
              <a:t>F</a:t>
            </a:r>
            <a:r>
              <a:rPr lang="zh-CN" altLang="en-US" sz="2400" b="1" dirty="0">
                <a:solidFill>
                  <a:schemeClr val="tx1"/>
                </a:solidFill>
                <a:latin typeface="楷体_GB2312" panose="02010609030101010101" pitchFamily="49" charset="-122"/>
                <a:ea typeface="楷体_GB2312" panose="02010609030101010101" pitchFamily="49" charset="-122"/>
              </a:rPr>
              <a:t>为群同步码的位数，</a:t>
            </a:r>
            <a:r>
              <a:rPr lang="en-US" altLang="zh-CN" sz="2400" b="1">
                <a:solidFill>
                  <a:schemeClr val="tx1"/>
                </a:solidFill>
                <a:latin typeface="楷体_GB2312" panose="02010609030101010101" pitchFamily="49" charset="-122"/>
                <a:ea typeface="楷体_GB2312" panose="02010609030101010101" pitchFamily="49" charset="-122"/>
              </a:rPr>
              <a:t>K</a:t>
            </a:r>
            <a:r>
              <a:rPr lang="zh-CN" altLang="en-US" sz="2400" b="1" dirty="0">
                <a:solidFill>
                  <a:schemeClr val="tx1"/>
                </a:solidFill>
                <a:latin typeface="楷体_GB2312" panose="02010609030101010101" pitchFamily="49" charset="-122"/>
                <a:ea typeface="楷体_GB2312" panose="02010609030101010101" pitchFamily="49" charset="-122"/>
              </a:rPr>
              <a:t>为监视码的位数，</a:t>
            </a:r>
            <a:r>
              <a:rPr lang="en-US" altLang="zh-CN" sz="2400" b="1">
                <a:solidFill>
                  <a:schemeClr val="tx1"/>
                </a:solidFill>
                <a:latin typeface="楷体_GB2312" panose="02010609030101010101" pitchFamily="49" charset="-122"/>
                <a:ea typeface="楷体_GB2312" panose="02010609030101010101" pitchFamily="49" charset="-122"/>
              </a:rPr>
              <a:t>N</a:t>
            </a:r>
            <a:r>
              <a:rPr lang="zh-CN" altLang="en-US" sz="2400" b="1" dirty="0">
                <a:solidFill>
                  <a:schemeClr val="tx1"/>
                </a:solidFill>
                <a:latin typeface="楷体_GB2312" panose="02010609030101010101" pitchFamily="49" charset="-122"/>
                <a:ea typeface="楷体_GB2312" panose="02010609030101010101" pitchFamily="49" charset="-122"/>
              </a:rPr>
              <a:t>为路数。其中</a:t>
            </a:r>
            <a:r>
              <a:rPr lang="en-US" altLang="zh-CN" sz="2400" b="1">
                <a:solidFill>
                  <a:schemeClr val="tx1"/>
                </a:solidFill>
                <a:latin typeface="楷体_GB2312" panose="02010609030101010101" pitchFamily="49" charset="-122"/>
                <a:ea typeface="楷体_GB2312" panose="02010609030101010101" pitchFamily="49" charset="-122"/>
              </a:rPr>
              <a:t>n=7</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b=1</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F=1</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N=24</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K=0</a:t>
            </a:r>
            <a:r>
              <a:rPr lang="zh-CN" altLang="en-US" sz="2400" b="1">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44741" name="对象 244740"/>
          <p:cNvGraphicFramePr/>
          <p:nvPr/>
        </p:nvGraphicFramePr>
        <p:xfrm>
          <a:off x="638175" y="4020185"/>
          <a:ext cx="7970838" cy="2220913"/>
        </p:xfrm>
        <a:graphic>
          <a:graphicData uri="http://schemas.openxmlformats.org/presentationml/2006/ole">
            <mc:AlternateContent xmlns:mc="http://schemas.openxmlformats.org/markup-compatibility/2006">
              <mc:Choice xmlns:v="urn:schemas-microsoft-com:vml" Requires="v">
                <p:oleObj spid="_x0000_s3100" name="" r:id="rId1" imgW="6153150" imgH="1714500" progId="Paint.Picture">
                  <p:embed/>
                </p:oleObj>
              </mc:Choice>
              <mc:Fallback>
                <p:oleObj name="" r:id="rId1" imgW="6153150" imgH="1714500" progId="Paint.Picture">
                  <p:embed/>
                  <p:pic>
                    <p:nvPicPr>
                      <p:cNvPr id="0" name="图片 3099"/>
                      <p:cNvPicPr/>
                      <p:nvPr/>
                    </p:nvPicPr>
                    <p:blipFill>
                      <a:blip r:embed="rId2"/>
                      <a:stretch>
                        <a:fillRect/>
                      </a:stretch>
                    </p:blipFill>
                    <p:spPr>
                      <a:xfrm>
                        <a:off x="638175" y="4020185"/>
                        <a:ext cx="7970838" cy="2220913"/>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5764" name="标题 245763"/>
          <p:cNvSpPr>
            <a:spLocks noGrp="1"/>
          </p:cNvSpPr>
          <p:nvPr>
            <p:ph type="title"/>
          </p:nvPr>
        </p:nvSpPr>
        <p:spPr>
          <a:xfrm>
            <a:off x="290513" y="1093788"/>
            <a:ext cx="8432800" cy="5507037"/>
          </a:xfrm>
          <a:ln/>
        </p:spPr>
        <p:txBody>
          <a:bodyPr anchor="b" anchorCtr="0"/>
          <a:p>
            <a:pPr>
              <a:lnSpc>
                <a:spcPct val="120000"/>
              </a:lnSpc>
            </a:pPr>
            <a:r>
              <a:rPr lang="en-US" altLang="zh-CN" sz="2400" b="1">
                <a:solidFill>
                  <a:schemeClr val="tx1"/>
                </a:solidFill>
                <a:latin typeface="楷体_GB2312" panose="02010609030101010101" pitchFamily="49" charset="-122"/>
                <a:ea typeface="楷体_GB2312" panose="02010609030101010101" pitchFamily="49" charset="-122"/>
              </a:rPr>
              <a:t>  PCM24</a:t>
            </a:r>
            <a:r>
              <a:rPr lang="zh-CN" altLang="en-US" sz="2400" b="1" dirty="0">
                <a:solidFill>
                  <a:schemeClr val="tx1"/>
                </a:solidFill>
                <a:latin typeface="楷体_GB2312" panose="02010609030101010101" pitchFamily="49" charset="-122"/>
                <a:ea typeface="楷体_GB2312" panose="02010609030101010101" pitchFamily="49" charset="-122"/>
              </a:rPr>
              <a:t>路基群设备以及一些简单的</a:t>
            </a:r>
            <a:r>
              <a:rPr lang="en-US" altLang="zh-CN" sz="2400" b="1" dirty="0">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M</a:t>
            </a:r>
            <a:r>
              <a:rPr lang="zh-CN" altLang="en-US" sz="2400" b="1" dirty="0">
                <a:solidFill>
                  <a:schemeClr val="tx1"/>
                </a:solidFill>
                <a:latin typeface="楷体_GB2312" panose="02010609030101010101" pitchFamily="49" charset="-122"/>
                <a:ea typeface="楷体_GB2312" panose="02010609030101010101" pitchFamily="49" charset="-122"/>
              </a:rPr>
              <a:t>通过通信系统通常采用等间隔分散插入方式。如图所示。</a:t>
            </a:r>
            <a:r>
              <a:rPr lang="zh-CN" altLang="en-US" dirty="0"/>
              <a:t>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同步码采用</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a:t>
            </a:r>
            <a:r>
              <a:rPr lang="en-US" altLang="zh-CN" sz="2400" b="1" dirty="0">
                <a:solidFill>
                  <a:schemeClr val="tx1"/>
                </a:solidFill>
                <a:latin typeface="楷体_GB2312" panose="02010609030101010101" pitchFamily="49" charset="-122"/>
                <a:ea typeface="楷体_GB2312" panose="02010609030101010101" pitchFamily="49" charset="-122"/>
              </a:rPr>
              <a:t>0</a:t>
            </a:r>
            <a:r>
              <a:rPr lang="zh-CN" altLang="en-US" sz="2400" b="1" dirty="0">
                <a:solidFill>
                  <a:schemeClr val="tx1"/>
                </a:solidFill>
                <a:latin typeface="楷体_GB2312" panose="02010609030101010101" pitchFamily="49" charset="-122"/>
                <a:ea typeface="楷体_GB2312" panose="02010609030101010101" pitchFamily="49" charset="-122"/>
              </a:rPr>
              <a:t>交替型，等距离地插入在每一帧的最后一个码位之后，即</a:t>
            </a:r>
            <a:r>
              <a:rPr lang="en-US" altLang="zh-CN" sz="2400" b="1">
                <a:solidFill>
                  <a:schemeClr val="tx1"/>
                </a:solidFill>
                <a:latin typeface="楷体_GB2312" panose="02010609030101010101" pitchFamily="49" charset="-122"/>
                <a:ea typeface="楷体_GB2312" panose="02010609030101010101" pitchFamily="49" charset="-122"/>
              </a:rPr>
              <a:t>PCM24 </a:t>
            </a:r>
            <a:r>
              <a:rPr lang="zh-CN" altLang="en-US" sz="2400" b="1" dirty="0">
                <a:solidFill>
                  <a:schemeClr val="tx1"/>
                </a:solidFill>
                <a:latin typeface="楷体_GB2312" panose="02010609030101010101" pitchFamily="49" charset="-122"/>
                <a:ea typeface="楷体_GB2312" panose="02010609030101010101" pitchFamily="49" charset="-122"/>
              </a:rPr>
              <a:t>路设备是第</a:t>
            </a:r>
            <a:r>
              <a:rPr lang="en-US" altLang="zh-CN" sz="2400" b="1" dirty="0">
                <a:solidFill>
                  <a:schemeClr val="tx1"/>
                </a:solidFill>
                <a:latin typeface="楷体_GB2312" panose="02010609030101010101" pitchFamily="49" charset="-122"/>
                <a:ea typeface="楷体_GB2312" panose="02010609030101010101" pitchFamily="49" charset="-122"/>
              </a:rPr>
              <a:t>193</a:t>
            </a:r>
            <a:r>
              <a:rPr lang="zh-CN" altLang="en-US" sz="2400" b="1" dirty="0">
                <a:solidFill>
                  <a:schemeClr val="tx1"/>
                </a:solidFill>
                <a:latin typeface="楷体_GB2312" panose="02010609030101010101" pitchFamily="49" charset="-122"/>
                <a:ea typeface="楷体_GB2312" panose="02010609030101010101" pitchFamily="49" charset="-122"/>
              </a:rPr>
              <a:t>码位。</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00"/>
                </a:solidFill>
                <a:latin typeface="楷体_GB2312" panose="02010609030101010101" pitchFamily="49" charset="-122"/>
                <a:ea typeface="楷体_GB2312" panose="02010609030101010101" pitchFamily="49" charset="-122"/>
              </a:rPr>
              <a:t>这种插入方式的最大特点是同步码不占用信息时隙，同步系统结构较为简单，但是同步引入时间长。</a:t>
            </a:r>
            <a:endParaRPr lang="zh-CN" altLang="en-US" sz="2400" b="1" dirty="0">
              <a:solidFill>
                <a:srgbClr val="FF0000"/>
              </a:solidFill>
              <a:latin typeface="楷体_GB2312" panose="02010609030101010101" pitchFamily="49" charset="-122"/>
              <a:ea typeface="楷体_GB2312" panose="02010609030101010101" pitchFamily="49" charset="-122"/>
            </a:endParaRPr>
          </a:p>
        </p:txBody>
      </p:sp>
      <p:graphicFrame>
        <p:nvGraphicFramePr>
          <p:cNvPr id="245765" name="对象 245764"/>
          <p:cNvGraphicFramePr/>
          <p:nvPr/>
        </p:nvGraphicFramePr>
        <p:xfrm>
          <a:off x="981075" y="2555875"/>
          <a:ext cx="7234238" cy="1963738"/>
        </p:xfrm>
        <a:graphic>
          <a:graphicData uri="http://schemas.openxmlformats.org/presentationml/2006/ole">
            <mc:AlternateContent xmlns:mc="http://schemas.openxmlformats.org/markup-compatibility/2006">
              <mc:Choice xmlns:v="urn:schemas-microsoft-com:vml" Requires="v">
                <p:oleObj spid="_x0000_s3099" name="" r:id="rId1" imgW="4772025" imgH="1295400" progId="Paint.Picture">
                  <p:embed/>
                </p:oleObj>
              </mc:Choice>
              <mc:Fallback>
                <p:oleObj name="" r:id="rId1" imgW="4772025" imgH="1295400" progId="Paint.Picture">
                  <p:embed/>
                  <p:pic>
                    <p:nvPicPr>
                      <p:cNvPr id="0" name="图片 3098"/>
                      <p:cNvPicPr/>
                      <p:nvPr/>
                    </p:nvPicPr>
                    <p:blipFill>
                      <a:blip r:embed="rId2"/>
                      <a:stretch>
                        <a:fillRect/>
                      </a:stretch>
                    </p:blipFill>
                    <p:spPr>
                      <a:xfrm>
                        <a:off x="981075" y="2555875"/>
                        <a:ext cx="7234238" cy="1963738"/>
                      </a:xfrm>
                      <a:prstGeom prst="rect">
                        <a:avLst/>
                      </a:prstGeom>
                      <a:noFill/>
                      <a:ln w="38100">
                        <a:noFill/>
                        <a:miter/>
                      </a:ln>
                    </p:spPr>
                  </p:pic>
                </p:oleObj>
              </mc:Fallback>
            </mc:AlternateContent>
          </a:graphicData>
        </a:graphic>
      </p:graphicFrame>
      <p:sp>
        <p:nvSpPr>
          <p:cNvPr id="3" name="文本框 2"/>
          <p:cNvSpPr txBox="1"/>
          <p:nvPr>
            <p:custDataLst>
              <p:tags r:id="rId3"/>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三、</a:t>
            </a:r>
            <a:r>
              <a:rPr lang="zh-CN" altLang="en-US" sz="2800" b="1" dirty="0">
                <a:latin typeface="宋体" panose="02010600030101010101" pitchFamily="2" charset="-122"/>
                <a:sym typeface="+mn-ea"/>
              </a:rPr>
              <a:t>群（帧）同步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7810" name="标题 247809"/>
          <p:cNvSpPr>
            <a:spLocks noGrp="1"/>
          </p:cNvSpPr>
          <p:nvPr>
            <p:ph type="title"/>
          </p:nvPr>
        </p:nvSpPr>
        <p:spPr>
          <a:ln/>
        </p:spPr>
        <p:txBody>
          <a:bodyPr anchor="b" anchorCtr="0"/>
          <a:p>
            <a:pPr>
              <a:lnSpc>
                <a:spcPct val="120000"/>
              </a:lnSpc>
            </a:pPr>
            <a:br>
              <a:rPr lang="en-US" altLang="zh-CN" sz="2400" b="1" i="1" dirty="0">
                <a:solidFill>
                  <a:schemeClr val="tx1"/>
                </a:solidFill>
                <a:latin typeface="楷体_GB2312" panose="02010609030101010101" pitchFamily="49" charset="-122"/>
                <a:ea typeface="楷体_GB2312" panose="02010609030101010101" pitchFamily="49" charset="-122"/>
              </a:rPr>
            </a:br>
            <a:endParaRPr lang="en-US" altLang="zh-CN" sz="2400" b="1" i="1" dirty="0">
              <a:solidFill>
                <a:schemeClr val="tx1"/>
              </a:solidFill>
              <a:latin typeface="楷体_GB2312" panose="02010609030101010101" pitchFamily="49" charset="-122"/>
              <a:ea typeface="楷体_GB2312" panose="02010609030101010101" pitchFamily="49" charset="-122"/>
            </a:endParaRPr>
          </a:p>
        </p:txBody>
      </p:sp>
      <p:sp>
        <p:nvSpPr>
          <p:cNvPr id="100" name="文本框 99"/>
          <p:cNvSpPr txBox="1"/>
          <p:nvPr/>
        </p:nvSpPr>
        <p:spPr>
          <a:xfrm>
            <a:off x="692150" y="1318895"/>
            <a:ext cx="8055610" cy="5631180"/>
          </a:xfrm>
          <a:prstGeom prst="rect">
            <a:avLst/>
          </a:prstGeom>
          <a:noFill/>
          <a:ln w="9525">
            <a:noFill/>
          </a:ln>
        </p:spPr>
        <p:txBody>
          <a:bodyPr wrap="square">
            <a:spAutoFit/>
          </a:bodyPr>
          <a:p>
            <a:pPr indent="266700">
              <a:lnSpc>
                <a:spcPct val="150000"/>
              </a:lnSpc>
            </a:pPr>
            <a:r>
              <a:rPr lang="zh-CN" altLang="en-US" sz="2400" b="1" dirty="0">
                <a:latin typeface="楷体_GB2312" panose="02010609030101010101" pitchFamily="49" charset="-122"/>
                <a:ea typeface="楷体_GB2312" panose="02010609030101010101" pitchFamily="49" charset="-122"/>
                <a:cs typeface="+mj-cs"/>
              </a:rPr>
              <a:t>同步系统虽然不是信息传输的通路，但它却是通信系统必不可少的组成部分，是实现通信的必要前提，系统只有实现同步后才可能传输信息。一旦出现较大的同步误差或者失步，系统的通信质量就会急剧下降甚至于通信中断。因此，同步信号的质量在一定程度上决定了整个系统的通信质量。</a:t>
            </a:r>
            <a:endParaRPr lang="zh-CN" altLang="en-US" sz="2400" b="1" dirty="0">
              <a:latin typeface="楷体_GB2312" panose="02010609030101010101" pitchFamily="49" charset="-122"/>
              <a:ea typeface="楷体_GB2312" panose="02010609030101010101" pitchFamily="49" charset="-122"/>
              <a:cs typeface="+mj-cs"/>
            </a:endParaRPr>
          </a:p>
          <a:p>
            <a:pPr indent="266700">
              <a:lnSpc>
                <a:spcPct val="150000"/>
              </a:lnSpc>
            </a:pPr>
            <a:r>
              <a:rPr lang="zh-CN" altLang="en-US" sz="2400" b="1" dirty="0">
                <a:latin typeface="楷体_GB2312" panose="02010609030101010101" pitchFamily="49" charset="-122"/>
                <a:ea typeface="楷体_GB2312" panose="02010609030101010101" pitchFamily="49" charset="-122"/>
                <a:cs typeface="+mj-cs"/>
              </a:rPr>
              <a:t>实际系统中，对同步系统的同步可靠性和精确度要求往往超过信息传输系统。</a:t>
            </a:r>
            <a:endParaRPr lang="zh-CN" altLang="en-US" sz="2400" b="1" dirty="0">
              <a:latin typeface="楷体_GB2312" panose="02010609030101010101" pitchFamily="49" charset="-122"/>
              <a:ea typeface="楷体_GB2312" panose="02010609030101010101" pitchFamily="49" charset="-122"/>
              <a:cs typeface="+mj-cs"/>
            </a:endParaRPr>
          </a:p>
          <a:p>
            <a:pPr indent="266700">
              <a:lnSpc>
                <a:spcPct val="150000"/>
              </a:lnSpc>
            </a:pPr>
            <a:r>
              <a:rPr lang="zh-CN" altLang="en-US" sz="2400" b="1" dirty="0">
                <a:latin typeface="楷体_GB2312" panose="02010609030101010101" pitchFamily="49" charset="-122"/>
                <a:ea typeface="楷体_GB2312" panose="02010609030101010101" pitchFamily="49" charset="-122"/>
                <a:cs typeface="+mj-cs"/>
              </a:rPr>
              <a:t>载波同步、位同步和群同步是通信系统中最基本的同步，三种同步虽然功能作用各不相同，但却彼此关联和相似。</a:t>
            </a:r>
            <a:endParaRPr lang="zh-CN" altLang="en-US" sz="2400" b="1" dirty="0">
              <a:latin typeface="楷体_GB2312" panose="02010609030101010101" pitchFamily="49" charset="-122"/>
              <a:ea typeface="楷体_GB2312" panose="02010609030101010101" pitchFamily="49" charset="-122"/>
              <a:cs typeface="+mj-cs"/>
            </a:endParaRPr>
          </a:p>
        </p:txBody>
      </p:sp>
      <p:sp>
        <p:nvSpPr>
          <p:cNvPr id="3" name="文本框 2"/>
          <p:cNvSpPr txBox="1"/>
          <p:nvPr>
            <p:custDataLst>
              <p:tags r:id="rId1"/>
            </p:custDataLst>
          </p:nvPr>
        </p:nvSpPr>
        <p:spPr>
          <a:xfrm>
            <a:off x="1496060" y="755015"/>
            <a:ext cx="4572000" cy="521970"/>
          </a:xfrm>
          <a:prstGeom prst="rect">
            <a:avLst/>
          </a:prstGeom>
          <a:noFill/>
        </p:spPr>
        <p:txBody>
          <a:bodyPr wrap="square" rtlCol="0" anchor="t">
            <a:spAutoFit/>
          </a:bodyPr>
          <a:p>
            <a:r>
              <a:rPr lang="en-US" altLang="zh-CN" b="1">
                <a:latin typeface="楷体_GB2312" panose="02010609030101010101" pitchFamily="49" charset="-122"/>
                <a:ea typeface="楷体_GB2312" panose="02010609030101010101" pitchFamily="49" charset="-122"/>
                <a:sym typeface="+mn-ea"/>
              </a:rPr>
              <a:t> </a:t>
            </a:r>
            <a:r>
              <a:rPr lang="zh-CN" altLang="en-US" sz="2800" b="1" dirty="0">
                <a:latin typeface="宋体" panose="02010600030101010101" pitchFamily="2" charset="-122"/>
                <a:sym typeface="+mn-ea"/>
              </a:rPr>
              <a:t>小结</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ctrTitle"/>
          </p:nvPr>
        </p:nvSpPr>
        <p:spPr/>
        <p:txBody>
          <a:bodyPr/>
          <a:p>
            <a:pPr algn="ctr"/>
            <a:r>
              <a:rPr lang="zh-CN" altLang="en-US"/>
              <a:t>感谢聆听！</a:t>
            </a:r>
            <a:endParaRPr lang="zh-CN" altLang="en-US"/>
          </a:p>
        </p:txBody>
      </p:sp>
      <p:sp>
        <p:nvSpPr>
          <p:cNvPr id="4" name="灯片编号占位符 3"/>
          <p:cNvSpPr>
            <a:spLocks noGrp="1"/>
          </p:cNvSpPr>
          <p:nvPr>
            <p:ph type="sldNum" sz="quarter" idx="4"/>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187398" name="标题 187397"/>
          <p:cNvSpPr>
            <a:spLocks noGrp="1"/>
          </p:cNvSpPr>
          <p:nvPr>
            <p:ph type="title" idx="4294967295"/>
          </p:nvPr>
        </p:nvSpPr>
        <p:spPr>
          <a:xfrm>
            <a:off x="549275" y="1059815"/>
            <a:ext cx="8137525" cy="4738370"/>
          </a:xfrm>
          <a:ln/>
        </p:spPr>
        <p:txBody>
          <a:bodyPr anchor="b" anchorCtr="0"/>
          <a:p>
            <a:pPr>
              <a:lnSpc>
                <a:spcPct val="120000"/>
              </a:lnSpc>
              <a:buClr>
                <a:schemeClr val="tx2"/>
              </a:buClr>
              <a:buFont typeface="Wingdings" panose="05000000000000000000" pitchFamily="2" charset="2"/>
              <a:buNone/>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同步可分为</a:t>
            </a:r>
            <a:r>
              <a:rPr lang="en-US" altLang="zh-CN" sz="2400" b="1" dirty="0">
                <a:solidFill>
                  <a:schemeClr val="tx1"/>
                </a:solidFill>
                <a:latin typeface="楷体_GB2312" panose="02010609030101010101" pitchFamily="49" charset="-122"/>
                <a:ea typeface="楷体_GB2312" panose="02010609030101010101" pitchFamily="49" charset="-122"/>
              </a:rPr>
              <a:t>(1)</a:t>
            </a:r>
            <a:r>
              <a:rPr lang="zh-CN" altLang="en-US" sz="2400" b="1" dirty="0">
                <a:solidFill>
                  <a:schemeClr val="tx1"/>
                </a:solidFill>
                <a:latin typeface="楷体_GB2312" panose="02010609030101010101" pitchFamily="49" charset="-122"/>
                <a:ea typeface="楷体_GB2312" panose="02010609030101010101" pitchFamily="49" charset="-122"/>
              </a:rPr>
              <a:t>载波同步</a:t>
            </a:r>
            <a:r>
              <a:rPr lang="en-US" altLang="zh-CN" sz="2400" b="1" dirty="0">
                <a:solidFill>
                  <a:schemeClr val="tx1"/>
                </a:solidFill>
                <a:latin typeface="楷体_GB2312" panose="02010609030101010101" pitchFamily="49" charset="-122"/>
                <a:ea typeface="楷体_GB2312" panose="02010609030101010101" pitchFamily="49" charset="-122"/>
              </a:rPr>
              <a:t>,(2)</a:t>
            </a:r>
            <a:r>
              <a:rPr lang="zh-CN" altLang="en-US" sz="2400" b="1" dirty="0">
                <a:solidFill>
                  <a:schemeClr val="tx1"/>
                </a:solidFill>
                <a:latin typeface="楷体_GB2312" panose="02010609030101010101" pitchFamily="49" charset="-122"/>
                <a:ea typeface="楷体_GB2312" panose="02010609030101010101" pitchFamily="49" charset="-122"/>
              </a:rPr>
              <a:t>位同步</a:t>
            </a:r>
            <a:r>
              <a:rPr lang="en-US" altLang="zh-CN" sz="2400" b="1" dirty="0">
                <a:solidFill>
                  <a:schemeClr val="tx1"/>
                </a:solidFill>
                <a:latin typeface="楷体_GB2312" panose="02010609030101010101" pitchFamily="49" charset="-122"/>
                <a:ea typeface="楷体_GB2312" panose="02010609030101010101" pitchFamily="49" charset="-122"/>
              </a:rPr>
              <a:t>,(3)</a:t>
            </a:r>
            <a:r>
              <a:rPr lang="zh-CN" altLang="en-US" sz="2400" b="1" dirty="0">
                <a:solidFill>
                  <a:schemeClr val="tx1"/>
                </a:solidFill>
                <a:latin typeface="楷体_GB2312" panose="02010609030101010101" pitchFamily="49" charset="-122"/>
                <a:ea typeface="楷体_GB2312" panose="02010609030101010101" pitchFamily="49" charset="-122"/>
              </a:rPr>
              <a:t>群同步几大类。</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800" b="1" dirty="0">
                <a:solidFill>
                  <a:schemeClr val="tx1"/>
                </a:solidFill>
                <a:latin typeface="宋体" panose="02010600030101010101" pitchFamily="2" charset="-122"/>
              </a:rPr>
              <a:t>一、载波同步</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定义：</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3300"/>
                </a:solidFill>
                <a:latin typeface="楷体_GB2312" panose="02010609030101010101" pitchFamily="49" charset="-122"/>
                <a:ea typeface="楷体_GB2312" panose="02010609030101010101" pitchFamily="49" charset="-122"/>
              </a:rPr>
              <a:t>在采用相干解调系统中</a:t>
            </a:r>
            <a:r>
              <a:rPr lang="en-US" altLang="zh-CN" sz="2400" b="1" dirty="0">
                <a:solidFill>
                  <a:srgbClr val="FF3300"/>
                </a:solidFill>
                <a:latin typeface="楷体_GB2312" panose="02010609030101010101" pitchFamily="49" charset="-122"/>
                <a:ea typeface="楷体_GB2312" panose="02010609030101010101" pitchFamily="49" charset="-122"/>
              </a:rPr>
              <a:t>,</a:t>
            </a:r>
            <a:r>
              <a:rPr lang="zh-CN" altLang="en-US" sz="2400" b="1" dirty="0">
                <a:solidFill>
                  <a:srgbClr val="FF3300"/>
                </a:solidFill>
                <a:latin typeface="楷体_GB2312" panose="02010609030101010101" pitchFamily="49" charset="-122"/>
                <a:ea typeface="楷体_GB2312" panose="02010609030101010101" pitchFamily="49" charset="-122"/>
              </a:rPr>
              <a:t>接收端必须提供一个与发送载波同频同相的相干载波</a:t>
            </a:r>
            <a:r>
              <a:rPr lang="en-US" altLang="zh-CN" sz="2400" b="1" dirty="0">
                <a:solidFill>
                  <a:srgbClr val="FF3300"/>
                </a:solidFill>
                <a:latin typeface="楷体_GB2312" panose="02010609030101010101" pitchFamily="49" charset="-122"/>
                <a:ea typeface="楷体_GB2312" panose="02010609030101010101" pitchFamily="49" charset="-122"/>
              </a:rPr>
              <a:t>,</a:t>
            </a:r>
            <a:r>
              <a:rPr lang="zh-CN" altLang="en-US" sz="2400" b="1" dirty="0">
                <a:solidFill>
                  <a:srgbClr val="FF3300"/>
                </a:solidFill>
                <a:latin typeface="楷体_GB2312" panose="02010609030101010101" pitchFamily="49" charset="-122"/>
                <a:ea typeface="楷体_GB2312" panose="02010609030101010101" pitchFamily="49" charset="-122"/>
              </a:rPr>
              <a:t>这就是载波同步。</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相干载波信息通常是从接收到的信号中提取。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spd="med">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8834" name="标题 248833"/>
          <p:cNvSpPr>
            <a:spLocks noGrp="1"/>
          </p:cNvSpPr>
          <p:nvPr>
            <p:ph type="title"/>
          </p:nvPr>
        </p:nvSpPr>
        <p:spPr>
          <a:xfrm>
            <a:off x="479425" y="623888"/>
            <a:ext cx="7780338" cy="5078412"/>
          </a:xfrm>
          <a:ln/>
        </p:spPr>
        <p:txBody>
          <a:bodyPr anchor="b" anchorCtr="0"/>
          <a:p>
            <a:pPr>
              <a:lnSpc>
                <a:spcPct val="120000"/>
              </a:lnSpc>
              <a:buClr>
                <a:schemeClr val="tx2"/>
              </a:buClr>
              <a:buFont typeface="Wingdings" panose="05000000000000000000" pitchFamily="2" charset="2"/>
              <a:buNone/>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若已调信号中存在载波分量，即可以从接收信号中直接提取载波同步信息；</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若已调信号中不存在载波分量，就需要采用在发端插入导频的方法，或者在接收端对信号进行适当的波形变换，以取得载波同步信息。</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前者称为</a:t>
            </a:r>
            <a:r>
              <a:rPr lang="zh-CN" altLang="en-US" sz="2400" b="1" dirty="0">
                <a:solidFill>
                  <a:srgbClr val="FF3300"/>
                </a:solidFill>
                <a:latin typeface="楷体_GB2312" panose="02010609030101010101" pitchFamily="49" charset="-122"/>
                <a:ea typeface="楷体_GB2312" panose="02010609030101010101" pitchFamily="49" charset="-122"/>
              </a:rPr>
              <a:t>插入导频法</a:t>
            </a:r>
            <a:r>
              <a:rPr lang="zh-CN" altLang="en-US" sz="2400" b="1" dirty="0">
                <a:solidFill>
                  <a:schemeClr val="tx1"/>
                </a:solidFill>
                <a:latin typeface="楷体_GB2312" panose="02010609030101010101" pitchFamily="49" charset="-122"/>
                <a:ea typeface="楷体_GB2312" panose="02010609030101010101" pitchFamily="49" charset="-122"/>
              </a:rPr>
              <a:t>，又称外同步法；后者称为</a:t>
            </a:r>
            <a:r>
              <a:rPr lang="zh-CN" altLang="en-US" sz="2400" b="1" dirty="0">
                <a:solidFill>
                  <a:srgbClr val="FF3300"/>
                </a:solidFill>
                <a:latin typeface="楷体_GB2312" panose="02010609030101010101" pitchFamily="49" charset="-122"/>
                <a:ea typeface="楷体_GB2312" panose="02010609030101010101" pitchFamily="49" charset="-122"/>
              </a:rPr>
              <a:t>自同步法</a:t>
            </a:r>
            <a:r>
              <a:rPr lang="zh-CN" altLang="en-US" sz="2400" b="1" dirty="0">
                <a:solidFill>
                  <a:schemeClr val="tx1"/>
                </a:solidFill>
                <a:latin typeface="楷体_GB2312" panose="02010609030101010101" pitchFamily="49" charset="-122"/>
                <a:ea typeface="楷体_GB2312" panose="02010609030101010101" pitchFamily="49" charset="-122"/>
              </a:rPr>
              <a:t>，又称内同步法。</a:t>
            </a:r>
            <a:br>
              <a:rPr lang="zh-CN" altLang="en-US" sz="2400" b="1" dirty="0">
                <a:latin typeface="楷体_GB2312" panose="02010609030101010101" pitchFamily="49" charset="-122"/>
                <a:ea typeface="楷体_GB2312" panose="02010609030101010101" pitchFamily="49" charset="-122"/>
              </a:rPr>
            </a:br>
            <a:endParaRPr lang="zh-CN" altLang="en-US" sz="2400" b="1" dirty="0">
              <a:latin typeface="楷体_GB2312" panose="02010609030101010101" pitchFamily="49" charset="-122"/>
              <a:ea typeface="楷体_GB2312" panose="02010609030101010101" pitchFamily="49" charset="-122"/>
            </a:endParaRPr>
          </a:p>
        </p:txBody>
      </p:sp>
      <p:sp>
        <p:nvSpPr>
          <p:cNvPr id="3" name="文本框 2"/>
          <p:cNvSpPr txBox="1"/>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49858" name="标题 249857"/>
          <p:cNvSpPr>
            <a:spLocks noGrp="1"/>
          </p:cNvSpPr>
          <p:nvPr>
            <p:ph type="title"/>
          </p:nvPr>
        </p:nvSpPr>
        <p:spPr>
          <a:xfrm>
            <a:off x="371475" y="1993900"/>
            <a:ext cx="8545195" cy="4787900"/>
          </a:xfrm>
          <a:ln/>
        </p:spPr>
        <p:txBody>
          <a:bodyPr anchor="b" anchorCtr="0"/>
          <a:p>
            <a:pPr>
              <a:lnSpc>
                <a:spcPct val="120000"/>
              </a:lnSpc>
              <a:buClr>
                <a:schemeClr val="tx2"/>
              </a:buClr>
              <a:buFont typeface="Wingdings" panose="05000000000000000000" pitchFamily="2" charset="2"/>
              <a:buNone/>
            </a:pPr>
            <a:r>
              <a:rPr lang="en-US" altLang="zh-CN" sz="2400" b="1" dirty="0">
                <a:solidFill>
                  <a:schemeClr val="tx1"/>
                </a:solidFill>
                <a:latin typeface="楷体_GB2312" panose="02010609030101010101" pitchFamily="49" charset="-122"/>
                <a:ea typeface="楷体_GB2312" panose="02010609030101010101" pitchFamily="49" charset="-122"/>
              </a:rPr>
              <a:t>1 </a:t>
            </a:r>
            <a:r>
              <a:rPr lang="zh-CN" altLang="en-US" sz="2400" b="1" dirty="0">
                <a:solidFill>
                  <a:schemeClr val="tx1"/>
                </a:solidFill>
                <a:latin typeface="楷体_GB2312" panose="02010609030101010101" pitchFamily="49" charset="-122"/>
                <a:ea typeface="楷体_GB2312" panose="02010609030101010101" pitchFamily="49" charset="-122"/>
              </a:rPr>
              <a:t>插入导频法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0066"/>
                </a:solidFill>
                <a:latin typeface="楷体_GB2312" panose="02010609030101010101" pitchFamily="49" charset="-122"/>
                <a:ea typeface="楷体_GB2312" panose="02010609030101010101" pitchFamily="49" charset="-122"/>
              </a:rPr>
              <a:t>在抑制载波系统中无法从接收信号中直接提取载波。</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例如：</a:t>
            </a:r>
            <a:r>
              <a:rPr lang="en-US" altLang="zh-CN" sz="2400" b="1">
                <a:solidFill>
                  <a:schemeClr val="tx1"/>
                </a:solidFill>
                <a:latin typeface="楷体_GB2312" panose="02010609030101010101" pitchFamily="49" charset="-122"/>
                <a:ea typeface="楷体_GB2312" panose="02010609030101010101" pitchFamily="49" charset="-122"/>
              </a:rPr>
              <a:t>DSB</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VSB</a:t>
            </a:r>
            <a:r>
              <a:rPr lang="zh-CN" altLang="en-US" sz="2400" b="1">
                <a:solidFill>
                  <a:schemeClr val="tx1"/>
                </a:solidFill>
                <a:latin typeface="楷体_GB2312" panose="02010609030101010101" pitchFamily="49" charset="-122"/>
                <a:ea typeface="楷体_GB2312" panose="02010609030101010101" pitchFamily="49" charset="-122"/>
              </a:rPr>
              <a:t>、</a:t>
            </a:r>
            <a:r>
              <a:rPr lang="en-US" altLang="zh-CN" sz="2400" b="1">
                <a:solidFill>
                  <a:schemeClr val="tx1"/>
                </a:solidFill>
                <a:latin typeface="楷体_GB2312" panose="02010609030101010101" pitchFamily="49" charset="-122"/>
                <a:ea typeface="楷体_GB2312" panose="02010609030101010101" pitchFamily="49" charset="-122"/>
              </a:rPr>
              <a:t>SSB</a:t>
            </a:r>
            <a:r>
              <a:rPr lang="zh-CN" altLang="en-US" sz="2400" b="1" dirty="0">
                <a:solidFill>
                  <a:schemeClr val="tx1"/>
                </a:solidFill>
                <a:latin typeface="楷体_GB2312" panose="02010609030101010101" pitchFamily="49" charset="-122"/>
                <a:ea typeface="楷体_GB2312" panose="02010609030101010101" pitchFamily="49" charset="-122"/>
              </a:rPr>
              <a:t>和</a:t>
            </a:r>
            <a:r>
              <a:rPr lang="en-US" altLang="zh-CN" sz="2400" b="1" dirty="0">
                <a:solidFill>
                  <a:schemeClr val="tx1"/>
                </a:solidFill>
                <a:latin typeface="楷体_GB2312" panose="02010609030101010101" pitchFamily="49" charset="-122"/>
                <a:ea typeface="楷体_GB2312" panose="02010609030101010101" pitchFamily="49" charset="-122"/>
              </a:rPr>
              <a:t>2</a:t>
            </a:r>
            <a:r>
              <a:rPr lang="en-US" altLang="zh-CN" sz="2400" b="1">
                <a:solidFill>
                  <a:schemeClr val="tx1"/>
                </a:solidFill>
                <a:latin typeface="楷体_GB2312" panose="02010609030101010101" pitchFamily="49" charset="-122"/>
                <a:ea typeface="楷体_GB2312" panose="02010609030101010101" pitchFamily="49" charset="-122"/>
              </a:rPr>
              <a:t>PSK</a:t>
            </a:r>
            <a:r>
              <a:rPr lang="zh-CN" altLang="en-US" sz="2400" b="1" dirty="0">
                <a:solidFill>
                  <a:schemeClr val="tx1"/>
                </a:solidFill>
                <a:latin typeface="楷体_GB2312" panose="02010609030101010101" pitchFamily="49" charset="-122"/>
                <a:ea typeface="楷体_GB2312" panose="02010609030101010101" pitchFamily="49" charset="-122"/>
              </a:rPr>
              <a:t>本身都不含有载波分量，或即使含有一定的载波分量，也很难从已调信号中分离出来</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为了获取载波同步信息，可以采取插入导频的方法。</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0000CC"/>
                </a:solidFill>
                <a:latin typeface="楷体_GB2312" panose="02010609030101010101" pitchFamily="49" charset="-122"/>
                <a:ea typeface="楷体_GB2312" panose="02010609030101010101" pitchFamily="49" charset="-122"/>
              </a:rPr>
              <a:t>插入导频是在已调信号频谱中加入一个低功率的线状谱</a:t>
            </a:r>
            <a:r>
              <a:rPr lang="en-US" altLang="zh-CN" sz="2400" b="1" dirty="0">
                <a:solidFill>
                  <a:srgbClr val="0000CC"/>
                </a:solidFill>
                <a:latin typeface="楷体_GB2312" panose="02010609030101010101" pitchFamily="49" charset="-122"/>
                <a:ea typeface="楷体_GB2312" panose="02010609030101010101" pitchFamily="49" charset="-122"/>
              </a:rPr>
              <a:t>(</a:t>
            </a:r>
            <a:r>
              <a:rPr lang="zh-CN" altLang="en-US" sz="2400" b="1" dirty="0">
                <a:solidFill>
                  <a:srgbClr val="0000CC"/>
                </a:solidFill>
                <a:latin typeface="楷体_GB2312" panose="02010609030101010101" pitchFamily="49" charset="-122"/>
                <a:ea typeface="楷体_GB2312" panose="02010609030101010101" pitchFamily="49" charset="-122"/>
              </a:rPr>
              <a:t>其对应的正弦波形即称为导频信号</a:t>
            </a:r>
            <a:r>
              <a:rPr lang="en-US" altLang="zh-CN" sz="2400" b="1" dirty="0">
                <a:solidFill>
                  <a:srgbClr val="0000CC"/>
                </a:solidFill>
                <a:latin typeface="楷体_GB2312" panose="02010609030101010101" pitchFamily="49" charset="-122"/>
                <a:ea typeface="楷体_GB2312" panose="02010609030101010101" pitchFamily="49" charset="-122"/>
              </a:rPr>
              <a:t>)</a:t>
            </a:r>
            <a:r>
              <a:rPr lang="zh-CN" altLang="en-US" sz="2400" b="1" dirty="0">
                <a:solidFill>
                  <a:srgbClr val="0000CC"/>
                </a:solidFill>
                <a:latin typeface="楷体_GB2312" panose="02010609030101010101" pitchFamily="49" charset="-122"/>
                <a:ea typeface="楷体_GB2312" panose="02010609030101010101" pitchFamily="49" charset="-122"/>
              </a:rPr>
              <a:t>。</a:t>
            </a:r>
            <a:br>
              <a:rPr lang="zh-CN" altLang="en-US" sz="2400" b="1" dirty="0">
                <a:solidFill>
                  <a:srgbClr val="0000CC"/>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在接收端可以利用窄带滤波器较容易地把它提取出来。经过适当的处理形成接收端的相干载波。</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rgbClr val="FF3300"/>
                </a:solidFill>
                <a:latin typeface="楷体_GB2312" panose="02010609030101010101" pitchFamily="49" charset="-122"/>
                <a:ea typeface="楷体_GB2312" panose="02010609030101010101" pitchFamily="49" charset="-122"/>
              </a:rPr>
              <a:t>插入导频的频率应当与原载频有关或者就是载频。</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这里仅介绍抑制载波的双边带信号中插入导频法。</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sp>
        <p:nvSpPr>
          <p:cNvPr id="5" name="文本框 4"/>
          <p:cNvSpPr txBox="1"/>
          <p:nvPr>
            <p:custDataLst>
              <p:tags r:id="rId1"/>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50882" name="标题 250881"/>
          <p:cNvSpPr>
            <a:spLocks noGrp="1"/>
          </p:cNvSpPr>
          <p:nvPr>
            <p:ph type="title"/>
          </p:nvPr>
        </p:nvSpPr>
        <p:spPr>
          <a:xfrm>
            <a:off x="587375" y="1971675"/>
            <a:ext cx="7899400" cy="1739900"/>
          </a:xfrm>
          <a:ln/>
        </p:spPr>
        <p:txBody>
          <a:bodyPr anchor="b" anchorCtr="0"/>
          <a:p>
            <a:pPr>
              <a:lnSpc>
                <a:spcPct val="120000"/>
              </a:lnSpc>
            </a:pPr>
            <a:br>
              <a:rPr lang="en-US" altLang="zh-CN" sz="2400" b="1" dirty="0">
                <a:solidFill>
                  <a:schemeClr val="tx1"/>
                </a:solidFill>
                <a:latin typeface="楷体_GB2312" panose="02010609030101010101" pitchFamily="49" charset="-122"/>
                <a:ea typeface="楷体_GB2312" panose="02010609030101010101" pitchFamily="49" charset="-122"/>
              </a:rPr>
            </a:b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在</a:t>
            </a:r>
            <a:r>
              <a:rPr lang="en-US" altLang="zh-CN" sz="2400" b="1">
                <a:solidFill>
                  <a:schemeClr val="tx1"/>
                </a:solidFill>
                <a:latin typeface="楷体_GB2312" panose="02010609030101010101" pitchFamily="49" charset="-122"/>
                <a:ea typeface="楷体_GB2312" panose="02010609030101010101" pitchFamily="49" charset="-122"/>
              </a:rPr>
              <a:t>DSB</a:t>
            </a:r>
            <a:r>
              <a:rPr lang="zh-CN" altLang="en-US" sz="2400" b="1" dirty="0">
                <a:solidFill>
                  <a:schemeClr val="tx1"/>
                </a:solidFill>
                <a:latin typeface="楷体_GB2312" panose="02010609030101010101" pitchFamily="49" charset="-122"/>
                <a:ea typeface="楷体_GB2312" panose="02010609030101010101" pitchFamily="49" charset="-122"/>
              </a:rPr>
              <a:t>信号中插入导频时，导频的插入位置应该在信号频谱为零的位置，否则导频与已调信号频谱成分重叠，接收时不易提取。如图所示为插入导频的一种方法。</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pSp>
        <p:nvGrpSpPr>
          <p:cNvPr id="250887" name="组合 250886"/>
          <p:cNvGrpSpPr/>
          <p:nvPr/>
        </p:nvGrpSpPr>
        <p:grpSpPr>
          <a:xfrm>
            <a:off x="793750" y="4016375"/>
            <a:ext cx="7693025" cy="2601913"/>
            <a:chOff x="500" y="1914"/>
            <a:chExt cx="4846" cy="1639"/>
          </a:xfrm>
        </p:grpSpPr>
        <p:graphicFrame>
          <p:nvGraphicFramePr>
            <p:cNvPr id="250884" name="对象 250883"/>
            <p:cNvGraphicFramePr/>
            <p:nvPr/>
          </p:nvGraphicFramePr>
          <p:xfrm>
            <a:off x="500" y="1914"/>
            <a:ext cx="2931" cy="1639"/>
          </p:xfrm>
          <a:graphic>
            <a:graphicData uri="http://schemas.openxmlformats.org/presentationml/2006/ole">
              <mc:AlternateContent xmlns:mc="http://schemas.openxmlformats.org/markup-compatibility/2006">
                <mc:Choice xmlns:v="urn:schemas-microsoft-com:vml" Requires="v">
                  <p:oleObj spid="_x0000_s3077" name="" r:id="rId1" imgW="8058150" imgH="1847850" progId="Paint.Picture">
                    <p:embed/>
                  </p:oleObj>
                </mc:Choice>
                <mc:Fallback>
                  <p:oleObj name="" r:id="rId1" imgW="8058150" imgH="1847850" progId="Paint.Picture">
                    <p:embed/>
                    <p:pic>
                      <p:nvPicPr>
                        <p:cNvPr id="0" name="图片 3076"/>
                        <p:cNvPicPr/>
                        <p:nvPr/>
                      </p:nvPicPr>
                      <p:blipFill>
                        <a:blip r:embed="rId2"/>
                        <a:srcRect r="59012"/>
                        <a:stretch>
                          <a:fillRect/>
                        </a:stretch>
                      </p:blipFill>
                      <p:spPr>
                        <a:xfrm>
                          <a:off x="500" y="1914"/>
                          <a:ext cx="2931" cy="1639"/>
                        </a:xfrm>
                        <a:prstGeom prst="rect">
                          <a:avLst/>
                        </a:prstGeom>
                        <a:noFill/>
                        <a:ln w="38100">
                          <a:noFill/>
                          <a:miter/>
                        </a:ln>
                      </p:spPr>
                    </p:pic>
                  </p:oleObj>
                </mc:Fallback>
              </mc:AlternateContent>
            </a:graphicData>
          </a:graphic>
        </p:graphicFrame>
        <p:sp>
          <p:nvSpPr>
            <p:cNvPr id="250885" name="圆角矩形标注 250884"/>
            <p:cNvSpPr/>
            <p:nvPr/>
          </p:nvSpPr>
          <p:spPr>
            <a:xfrm>
              <a:off x="4267" y="2478"/>
              <a:ext cx="1079" cy="352"/>
            </a:xfrm>
            <a:prstGeom prst="wedgeRoundRectCallout">
              <a:avLst>
                <a:gd name="adj1" fmla="val -32764"/>
                <a:gd name="adj2" fmla="val -14491"/>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200" b="1" dirty="0">
                  <a:solidFill>
                    <a:srgbClr val="FF3300"/>
                  </a:solidFill>
                  <a:latin typeface="Times New Roman" panose="02020603050405020304" pitchFamily="18" charset="0"/>
                  <a:ea typeface="宋体" panose="02010600030101010101" pitchFamily="2" charset="-122"/>
                </a:rPr>
                <a:t>插入导频</a:t>
              </a:r>
              <a:endParaRPr lang="zh-CN" altLang="en-US" sz="2200" b="1" dirty="0">
                <a:solidFill>
                  <a:srgbClr val="FF3300"/>
                </a:solidFill>
                <a:latin typeface="Times New Roman" panose="02020603050405020304" pitchFamily="18" charset="0"/>
                <a:ea typeface="宋体" panose="02010600030101010101" pitchFamily="2" charset="-122"/>
              </a:endParaRPr>
            </a:p>
          </p:txBody>
        </p:sp>
        <p:sp>
          <p:nvSpPr>
            <p:cNvPr id="250886" name="任意多边形 250885"/>
            <p:cNvSpPr/>
            <p:nvPr/>
          </p:nvSpPr>
          <p:spPr>
            <a:xfrm flipH="1">
              <a:off x="3623" y="2547"/>
              <a:ext cx="384" cy="238"/>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tx2"/>
            </a:solidFill>
            <a:ln w="9525" cap="flat" cmpd="sng">
              <a:solidFill>
                <a:schemeClr val="tx1"/>
              </a:solidFill>
              <a:prstDash val="solid"/>
              <a:miter/>
              <a:headEnd type="none" w="med" len="med"/>
              <a:tailEnd type="none" w="med" len="med"/>
            </a:ln>
          </p:spPr>
          <p:txBody>
            <a:bodyPr/>
            <a:p>
              <a:endParaRPr lang="zh-CN" altLang="en-US"/>
            </a:p>
          </p:txBody>
        </p:sp>
      </p:grpSp>
      <p:sp>
        <p:nvSpPr>
          <p:cNvPr id="4" name="文本框 3"/>
          <p:cNvSpPr txBox="1"/>
          <p:nvPr>
            <p:custDataLst>
              <p:tags r:id="rId3"/>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51906" name="标题 251905"/>
          <p:cNvSpPr>
            <a:spLocks noGrp="1"/>
          </p:cNvSpPr>
          <p:nvPr>
            <p:ph type="title"/>
          </p:nvPr>
        </p:nvSpPr>
        <p:spPr>
          <a:xfrm>
            <a:off x="565150" y="2048193"/>
            <a:ext cx="7772400" cy="1143000"/>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插入的导频并不是加入调制器的载波，而是将该载波移相</a:t>
            </a:r>
            <a:r>
              <a:rPr lang="en-US" altLang="zh-CN" sz="2400" b="1">
                <a:solidFill>
                  <a:schemeClr val="tx1"/>
                </a:solidFill>
                <a:latin typeface="楷体_GB2312" panose="02010609030101010101" pitchFamily="49" charset="-122"/>
                <a:ea typeface="楷体_GB2312" panose="02010609030101010101" pitchFamily="49" charset="-122"/>
              </a:rPr>
              <a:t>π/2</a:t>
            </a:r>
            <a:r>
              <a:rPr lang="zh-CN" altLang="en-US" sz="2400" b="1" dirty="0">
                <a:solidFill>
                  <a:schemeClr val="tx1"/>
                </a:solidFill>
                <a:latin typeface="楷体_GB2312" panose="02010609030101010101" pitchFamily="49" charset="-122"/>
                <a:ea typeface="楷体_GB2312" panose="02010609030101010101" pitchFamily="49" charset="-122"/>
              </a:rPr>
              <a:t>的“正交载波”。其发端方框图如图所示。</a:t>
            </a:r>
            <a:r>
              <a:rPr lang="zh-CN" altLang="en-US" sz="2400" b="1" dirty="0">
                <a:latin typeface="楷体_GB2312" panose="02010609030101010101" pitchFamily="49" charset="-122"/>
                <a:ea typeface="楷体_GB2312" panose="02010609030101010101" pitchFamily="49" charset="-122"/>
              </a:rPr>
              <a:t> </a:t>
            </a: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51908" name="对象 251907"/>
          <p:cNvGraphicFramePr/>
          <p:nvPr/>
        </p:nvGraphicFramePr>
        <p:xfrm>
          <a:off x="1195388" y="3191193"/>
          <a:ext cx="6356350" cy="2663825"/>
        </p:xfrm>
        <a:graphic>
          <a:graphicData uri="http://schemas.openxmlformats.org/presentationml/2006/ole">
            <mc:AlternateContent xmlns:mc="http://schemas.openxmlformats.org/markup-compatibility/2006">
              <mc:Choice xmlns:v="urn:schemas-microsoft-com:vml" Requires="v">
                <p:oleObj spid="_x0000_s3076" name="" r:id="rId1" imgW="8058150" imgH="1847850" progId="Paint.Picture">
                  <p:embed/>
                </p:oleObj>
              </mc:Choice>
              <mc:Fallback>
                <p:oleObj name="" r:id="rId1" imgW="8058150" imgH="1847850" progId="Paint.Picture">
                  <p:embed/>
                  <p:pic>
                    <p:nvPicPr>
                      <p:cNvPr id="0" name="图片 3075"/>
                      <p:cNvPicPr/>
                      <p:nvPr/>
                    </p:nvPicPr>
                    <p:blipFill>
                      <a:blip r:embed="rId2"/>
                      <a:srcRect l="45302"/>
                      <a:stretch>
                        <a:fillRect/>
                      </a:stretch>
                    </p:blipFill>
                    <p:spPr>
                      <a:xfrm>
                        <a:off x="1195388" y="3191193"/>
                        <a:ext cx="6356350" cy="2663825"/>
                      </a:xfrm>
                      <a:prstGeom prst="rect">
                        <a:avLst/>
                      </a:prstGeom>
                      <a:noFill/>
                      <a:ln w="38100">
                        <a:noFill/>
                        <a:miter/>
                      </a:ln>
                    </p:spPr>
                  </p:pic>
                </p:oleObj>
              </mc:Fallback>
            </mc:AlternateContent>
          </a:graphicData>
        </a:graphic>
      </p:graphicFrame>
      <p:sp>
        <p:nvSpPr>
          <p:cNvPr id="4" name="文本框 3"/>
          <p:cNvSpPr txBox="1"/>
          <p:nvPr>
            <p:custDataLst>
              <p:tags r:id="rId3"/>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12"/>
          </p:nvPr>
        </p:nvSpPr>
        <p:spPr/>
        <p:txBody>
          <a:bodyPr/>
          <a:p>
            <a:pPr lvl="0"/>
            <a:fld id="{9A0DB2DC-4C9A-4742-B13C-FB6460FD3503}" type="slidenum">
              <a:rPr lang="zh-CN" altLang="en-US" dirty="0">
                <a:ea typeface="宋体" panose="02010600030101010101" pitchFamily="2" charset="-122"/>
              </a:rPr>
            </a:fld>
            <a:endParaRPr lang="zh-CN" altLang="en-US" dirty="0">
              <a:latin typeface="Times New Roman" panose="02020603050405020304" pitchFamily="18" charset="0"/>
              <a:ea typeface="宋体" panose="02010600030101010101" pitchFamily="2" charset="-122"/>
            </a:endParaRPr>
          </a:p>
        </p:txBody>
      </p:sp>
      <p:sp>
        <p:nvSpPr>
          <p:cNvPr id="217090" name="标题 217089"/>
          <p:cNvSpPr>
            <a:spLocks noGrp="1"/>
          </p:cNvSpPr>
          <p:nvPr>
            <p:ph type="title"/>
          </p:nvPr>
        </p:nvSpPr>
        <p:spPr>
          <a:xfrm>
            <a:off x="431800" y="2084388"/>
            <a:ext cx="8494713" cy="2895600"/>
          </a:xfrm>
          <a:ln/>
        </p:spPr>
        <p:txBody>
          <a:bodyPr anchor="b" anchorCtr="0"/>
          <a:p>
            <a:pPr>
              <a:lnSpc>
                <a:spcPct val="120000"/>
              </a:lnSpc>
            </a:pPr>
            <a:r>
              <a:rPr lang="en-US" altLang="zh-CN" sz="2400" b="1" dirty="0">
                <a:solidFill>
                  <a:schemeClr val="tx1"/>
                </a:solidFill>
                <a:latin typeface="楷体_GB2312" panose="02010609030101010101" pitchFamily="49" charset="-122"/>
                <a:ea typeface="楷体_GB2312" panose="02010609030101010101" pitchFamily="49" charset="-122"/>
              </a:rPr>
              <a:t>   </a:t>
            </a:r>
            <a:r>
              <a:rPr lang="zh-CN" altLang="en-US" sz="2400" b="1" dirty="0">
                <a:solidFill>
                  <a:schemeClr val="tx1"/>
                </a:solidFill>
                <a:latin typeface="楷体_GB2312" panose="02010609030101010101" pitchFamily="49" charset="-122"/>
                <a:ea typeface="楷体_GB2312" panose="02010609030101010101" pitchFamily="49" charset="-122"/>
              </a:rPr>
              <a:t>设调制信号为</a:t>
            </a:r>
            <a:r>
              <a:rPr lang="en-US" altLang="zh-CN" sz="2400" b="1">
                <a:solidFill>
                  <a:schemeClr val="tx1"/>
                </a:solidFill>
                <a:latin typeface="楷体_GB2312" panose="02010609030101010101" pitchFamily="49" charset="-122"/>
                <a:ea typeface="楷体_GB2312" panose="02010609030101010101" pitchFamily="49" charset="-122"/>
              </a:rPr>
              <a:t>f(t) </a:t>
            </a:r>
            <a:r>
              <a:rPr lang="zh-CN" altLang="en-US" sz="2400" b="1">
                <a:solidFill>
                  <a:schemeClr val="tx1"/>
                </a:solidFill>
                <a:latin typeface="楷体_GB2312" panose="02010609030101010101" pitchFamily="49" charset="-122"/>
                <a:ea typeface="楷体_GB2312" panose="02010609030101010101" pitchFamily="49" charset="-122"/>
              </a:rPr>
              <a:t>， </a:t>
            </a:r>
            <a:r>
              <a:rPr lang="en-US" altLang="zh-CN" sz="2400" b="1">
                <a:solidFill>
                  <a:schemeClr val="tx1"/>
                </a:solidFill>
                <a:latin typeface="楷体_GB2312" panose="02010609030101010101" pitchFamily="49" charset="-122"/>
                <a:ea typeface="楷体_GB2312" panose="02010609030101010101" pitchFamily="49" charset="-122"/>
              </a:rPr>
              <a:t>f(t)</a:t>
            </a:r>
            <a:r>
              <a:rPr lang="zh-CN" altLang="en-US" sz="2400" b="1" dirty="0">
                <a:solidFill>
                  <a:schemeClr val="tx1"/>
                </a:solidFill>
                <a:latin typeface="楷体_GB2312" panose="02010609030101010101" pitchFamily="49" charset="-122"/>
                <a:ea typeface="楷体_GB2312" panose="02010609030101010101" pitchFamily="49" charset="-122"/>
              </a:rPr>
              <a:t>无直流分量</a:t>
            </a:r>
            <a:r>
              <a:rPr lang="zh-CN" altLang="en-US" sz="2400" b="1">
                <a:solidFill>
                  <a:schemeClr val="tx1"/>
                </a:solidFill>
                <a:latin typeface="楷体_GB2312" panose="02010609030101010101" pitchFamily="49" charset="-122"/>
                <a:ea typeface="楷体_GB2312" panose="02010609030101010101" pitchFamily="49" charset="-122"/>
              </a:rPr>
              <a:t>。</a:t>
            </a:r>
            <a:br>
              <a:rPr lang="zh-CN" altLang="en-US" sz="2400" b="1">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   载波为</a:t>
            </a:r>
            <a:r>
              <a:rPr lang="en-US" altLang="zh-CN" sz="2400" b="1" err="1">
                <a:solidFill>
                  <a:schemeClr val="tx1"/>
                </a:solidFill>
                <a:latin typeface="楷体_GB2312" panose="02010609030101010101" pitchFamily="49" charset="-122"/>
                <a:ea typeface="楷体_GB2312" panose="02010609030101010101" pitchFamily="49" charset="-122"/>
              </a:rPr>
              <a:t>Acos</a:t>
            </a:r>
            <a:r>
              <a:rPr lang="en-US" altLang="zh-CN" sz="2400" b="1">
                <a:solidFill>
                  <a:schemeClr val="tx1"/>
                </a:solidFill>
                <a:latin typeface="楷体_GB2312" panose="02010609030101010101" pitchFamily="49" charset="-122"/>
                <a:ea typeface="楷体_GB2312" panose="02010609030101010101" pitchFamily="49" charset="-122"/>
              </a:rPr>
              <a:t>ω</a:t>
            </a:r>
            <a:r>
              <a:rPr lang="en-US" altLang="zh-CN" sz="1600" b="1">
                <a:solidFill>
                  <a:schemeClr val="tx1"/>
                </a:solidFill>
                <a:latin typeface="楷体_GB2312" panose="02010609030101010101" pitchFamily="49" charset="-122"/>
                <a:ea typeface="楷体_GB2312" panose="02010609030101010101" pitchFamily="49" charset="-122"/>
              </a:rPr>
              <a:t>0</a:t>
            </a:r>
            <a:r>
              <a:rPr lang="en-US" altLang="zh-CN" sz="2400" b="1">
                <a:solidFill>
                  <a:schemeClr val="tx1"/>
                </a:solidFill>
                <a:latin typeface="楷体_GB2312" panose="02010609030101010101" pitchFamily="49" charset="-122"/>
                <a:ea typeface="楷体_GB2312" panose="02010609030101010101" pitchFamily="49" charset="-122"/>
              </a:rPr>
              <a:t>t</a:t>
            </a:r>
            <a:r>
              <a:rPr lang="zh-CN" altLang="en-US" sz="2400" b="1">
                <a:solidFill>
                  <a:schemeClr val="tx1"/>
                </a:solidFill>
                <a:latin typeface="楷体_GB2312" panose="02010609030101010101" pitchFamily="49" charset="-122"/>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则发端输出的信号为 </a:t>
            </a: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接收端的方框图：</a:t>
            </a:r>
            <a:br>
              <a:rPr lang="zh-CN" altLang="en-US" sz="2400" b="1" dirty="0">
                <a:solidFill>
                  <a:schemeClr val="tx1"/>
                </a:solidFill>
                <a:latin typeface="楷体_GB2312" panose="02010609030101010101" pitchFamily="49" charset="-122"/>
                <a:ea typeface="楷体_GB2312" panose="02010609030101010101" pitchFamily="49" charset="-122"/>
              </a:rPr>
            </a:br>
            <a:endParaRPr lang="zh-CN" altLang="en-US" sz="2400" b="1" dirty="0">
              <a:solidFill>
                <a:schemeClr val="tx1"/>
              </a:solidFill>
              <a:latin typeface="楷体_GB2312" panose="02010609030101010101" pitchFamily="49" charset="-122"/>
              <a:ea typeface="楷体_GB2312" panose="02010609030101010101" pitchFamily="49" charset="-122"/>
            </a:endParaRPr>
          </a:p>
        </p:txBody>
      </p:sp>
      <p:graphicFrame>
        <p:nvGraphicFramePr>
          <p:cNvPr id="217092" name="对象 217091"/>
          <p:cNvGraphicFramePr/>
          <p:nvPr/>
        </p:nvGraphicFramePr>
        <p:xfrm>
          <a:off x="1744980" y="3053080"/>
          <a:ext cx="5654675" cy="690563"/>
        </p:xfrm>
        <a:graphic>
          <a:graphicData uri="http://schemas.openxmlformats.org/presentationml/2006/ole">
            <mc:AlternateContent xmlns:mc="http://schemas.openxmlformats.org/markup-compatibility/2006">
              <mc:Choice xmlns:v="urn:schemas-microsoft-com:vml" Requires="v">
                <p:oleObj spid="_x0000_s3079" name="" r:id="rId1" imgW="1981200" imgH="228600" progId="Equation.3">
                  <p:embed/>
                </p:oleObj>
              </mc:Choice>
              <mc:Fallback>
                <p:oleObj name="" r:id="rId1" imgW="1981200" imgH="228600" progId="Equation.3">
                  <p:embed/>
                  <p:pic>
                    <p:nvPicPr>
                      <p:cNvPr id="0" name="图片 3078"/>
                      <p:cNvPicPr/>
                      <p:nvPr/>
                    </p:nvPicPr>
                    <p:blipFill>
                      <a:blip r:embed="rId2"/>
                      <a:stretch>
                        <a:fillRect/>
                      </a:stretch>
                    </p:blipFill>
                    <p:spPr>
                      <a:xfrm>
                        <a:off x="1744980" y="3053080"/>
                        <a:ext cx="5654675" cy="690563"/>
                      </a:xfrm>
                      <a:prstGeom prst="rect">
                        <a:avLst/>
                      </a:prstGeom>
                      <a:noFill/>
                      <a:ln w="38100">
                        <a:noFill/>
                        <a:miter/>
                      </a:ln>
                    </p:spPr>
                  </p:pic>
                </p:oleObj>
              </mc:Fallback>
            </mc:AlternateContent>
          </a:graphicData>
        </a:graphic>
      </p:graphicFrame>
      <p:graphicFrame>
        <p:nvGraphicFramePr>
          <p:cNvPr id="217093" name="对象 217092"/>
          <p:cNvGraphicFramePr/>
          <p:nvPr/>
        </p:nvGraphicFramePr>
        <p:xfrm>
          <a:off x="853758" y="4662170"/>
          <a:ext cx="7569200" cy="1912938"/>
        </p:xfrm>
        <a:graphic>
          <a:graphicData uri="http://schemas.openxmlformats.org/presentationml/2006/ole">
            <mc:AlternateContent xmlns:mc="http://schemas.openxmlformats.org/markup-compatibility/2006">
              <mc:Choice xmlns:v="urn:schemas-microsoft-com:vml" Requires="v">
                <p:oleObj spid="_x0000_s3081" name="" r:id="rId3" imgW="5276850" imgH="1333500" progId="Paint.Picture">
                  <p:embed/>
                </p:oleObj>
              </mc:Choice>
              <mc:Fallback>
                <p:oleObj name="" r:id="rId3" imgW="5276850" imgH="1333500" progId="Paint.Picture">
                  <p:embed/>
                  <p:pic>
                    <p:nvPicPr>
                      <p:cNvPr id="0" name="图片 3080"/>
                      <p:cNvPicPr/>
                      <p:nvPr/>
                    </p:nvPicPr>
                    <p:blipFill>
                      <a:blip r:embed="rId4"/>
                      <a:stretch>
                        <a:fillRect/>
                      </a:stretch>
                    </p:blipFill>
                    <p:spPr>
                      <a:xfrm>
                        <a:off x="853758" y="4662170"/>
                        <a:ext cx="7569200" cy="1912938"/>
                      </a:xfrm>
                      <a:prstGeom prst="rect">
                        <a:avLst/>
                      </a:prstGeom>
                      <a:noFill/>
                      <a:ln w="38100">
                        <a:noFill/>
                        <a:miter/>
                      </a:ln>
                    </p:spPr>
                  </p:pic>
                </p:oleObj>
              </mc:Fallback>
            </mc:AlternateContent>
          </a:graphicData>
        </a:graphic>
      </p:graphicFrame>
      <p:sp>
        <p:nvSpPr>
          <p:cNvPr id="4" name="文本框 3"/>
          <p:cNvSpPr txBox="1"/>
          <p:nvPr>
            <p:custDataLst>
              <p:tags r:id="rId5"/>
            </p:custDataLst>
          </p:nvPr>
        </p:nvSpPr>
        <p:spPr>
          <a:xfrm>
            <a:off x="1297940" y="797560"/>
            <a:ext cx="4572000" cy="521970"/>
          </a:xfrm>
          <a:prstGeom prst="rect">
            <a:avLst/>
          </a:prstGeom>
          <a:noFill/>
        </p:spPr>
        <p:txBody>
          <a:bodyPr wrap="square" rtlCol="0" anchor="t">
            <a:spAutoFit/>
          </a:bodyPr>
          <a:p>
            <a:r>
              <a:rPr lang="zh-CN" altLang="en-US" sz="2800" b="1" dirty="0">
                <a:latin typeface="宋体" panose="02010600030101010101" pitchFamily="2" charset="-122"/>
                <a:sym typeface="+mn-ea"/>
              </a:rPr>
              <a:t>一、载波同步</a:t>
            </a:r>
            <a:endParaRPr lang="zh-CN" altLang="en-US" sz="2800" b="1" dirty="0">
              <a:latin typeface="宋体" panose="02010600030101010101" pitchFamily="2" charset="-122"/>
              <a:sym typeface="+mn-ea"/>
            </a:endParaRPr>
          </a:p>
        </p:txBody>
      </p:sp>
    </p:spTree>
  </p:cSld>
  <p:clrMapOvr>
    <a:masterClrMapping/>
  </p:clrMapOvr>
  <p:transition spd="med">
    <p:random/>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COMMONDATA" val="eyJoZGlkIjoiOTk5MTg5YmVmZWVmMmJhNGI5MDc5MmQzNThkZmNlNWE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2F2F2"/>
        </a:accent5>
        <a:accent6>
          <a:srgbClr val="727272"/>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0</TotalTime>
  <Words>5452</Words>
  <Application>WPS 演示</Application>
  <PresentationFormat/>
  <Paragraphs>223</Paragraphs>
  <Slides>36</Slides>
  <Notes>0</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34</vt:i4>
      </vt:variant>
      <vt:variant>
        <vt:lpstr>幻灯片标题</vt:lpstr>
      </vt:variant>
      <vt:variant>
        <vt:i4>36</vt:i4>
      </vt:variant>
    </vt:vector>
  </HeadingPairs>
  <TitlesOfParts>
    <vt:vector size="88" baseType="lpstr">
      <vt:lpstr>Arial</vt:lpstr>
      <vt:lpstr>宋体</vt:lpstr>
      <vt:lpstr>Wingdings</vt:lpstr>
      <vt:lpstr>Times New Roman</vt:lpstr>
      <vt:lpstr>Tahoma</vt:lpstr>
      <vt:lpstr>华文琥珀</vt:lpstr>
      <vt:lpstr>黑体</vt:lpstr>
      <vt:lpstr>楷体_GB2312</vt:lpstr>
      <vt:lpstr>华文楷体</vt:lpstr>
      <vt:lpstr>微软雅黑</vt:lpstr>
      <vt:lpstr>Symbol</vt:lpstr>
      <vt:lpstr>Arial Unicode MS</vt:lpstr>
      <vt:lpstr>隶书</vt:lpstr>
      <vt:lpstr>Arial Unicode MS</vt:lpstr>
      <vt:lpstr>Calibri</vt:lpstr>
      <vt:lpstr>Wingdings</vt:lpstr>
      <vt:lpstr>Blends</vt:lpstr>
      <vt:lpstr>1_Blends</vt:lpstr>
      <vt:lpstr>Paint.Picture</vt:lpstr>
      <vt:lpstr>Paint.Picture</vt:lpstr>
      <vt:lpstr>Equation.3</vt:lpstr>
      <vt:lpstr>Equation.3</vt:lpstr>
      <vt:lpstr>Equation.3</vt:lpstr>
      <vt:lpstr>Equation.3</vt:lpstr>
      <vt:lpstr>Equation.3</vt:lpstr>
      <vt:lpstr>Paint.Picture</vt:lpstr>
      <vt:lpstr>Equation.3</vt:lpstr>
      <vt:lpstr>Equation.3</vt:lpstr>
      <vt:lpstr>Paint.Picture</vt:lpstr>
      <vt:lpstr>Paint.Picture</vt:lpstr>
      <vt:lpstr>Paint.Picture</vt:lpstr>
      <vt:lpstr>Equation.3</vt:lpstr>
      <vt:lpstr>Equation.3</vt:lpstr>
      <vt:lpstr>Equation.3</vt:lpstr>
      <vt:lpstr>Paint.Picture</vt:lpstr>
      <vt:lpstr>Paint.Picture</vt:lpstr>
      <vt:lpstr>Paint.Picture</vt:lpstr>
      <vt:lpstr>Paint.Picture</vt:lpstr>
      <vt:lpstr>Paint.Picture</vt:lpstr>
      <vt:lpstr>Paint.Picture</vt:lpstr>
      <vt:lpstr>Equation.3</vt:lpstr>
      <vt:lpstr>Paint.Picture</vt:lpstr>
      <vt:lpstr>Paint.Picture</vt:lpstr>
      <vt:lpstr>Paint.Picture</vt:lpstr>
      <vt:lpstr>Paint.Picture</vt:lpstr>
      <vt:lpstr>Paint.Picture</vt:lpstr>
      <vt:lpstr>Paint.Picture</vt:lpstr>
      <vt:lpstr>Equation.3</vt:lpstr>
      <vt:lpstr>Equation.3</vt:lpstr>
      <vt:lpstr>Equation.3</vt:lpstr>
      <vt:lpstr>Equation.3</vt:lpstr>
      <vt:lpstr>Paint.Picture</vt:lpstr>
      <vt:lpstr>PowerPoint 演示文稿</vt:lpstr>
      <vt:lpstr>    同步可分为(1)载波同步,(2)位同步,(3)群同步几大类。  一、载波同步 定义：     在采用相干解调系统中,接收端必须提供一个与发送载波同频同相的相干载波,这就是载波同步。     相干载波信息通常是从接收到的信号中提取。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Aggie</cp:lastModifiedBy>
  <cp:revision>284</cp:revision>
  <dcterms:created xsi:type="dcterms:W3CDTF">2005-01-15T08:47:51Z</dcterms:created>
  <dcterms:modified xsi:type="dcterms:W3CDTF">2023-08-25T02:36:19Z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B3D17C27704C4080B7D74259F7F4E3AE_12</vt:lpwstr>
  </property>
  <property fmtid="{D5CDD505-2E9C-101B-9397-08002B2CF9AE}" pid="3" name="KSOProductBuildVer">
    <vt:lpwstr>2052-11.1.0.14309</vt:lpwstr>
  </property>
</Properties>
</file>